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75" r:id="rId2"/>
    <p:sldId id="332" r:id="rId3"/>
    <p:sldId id="452" r:id="rId4"/>
    <p:sldId id="463" r:id="rId5"/>
    <p:sldId id="453" r:id="rId6"/>
    <p:sldId id="454" r:id="rId7"/>
    <p:sldId id="455" r:id="rId8"/>
    <p:sldId id="456" r:id="rId9"/>
    <p:sldId id="457" r:id="rId10"/>
    <p:sldId id="458" r:id="rId11"/>
    <p:sldId id="459" r:id="rId12"/>
    <p:sldId id="460" r:id="rId13"/>
    <p:sldId id="462" r:id="rId14"/>
    <p:sldId id="461"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955"/>
    <a:srgbClr val="A80000"/>
    <a:srgbClr val="99CC00"/>
    <a:srgbClr val="66FF33"/>
    <a:srgbClr val="1F3A59"/>
    <a:srgbClr val="052547"/>
    <a:srgbClr val="50667E"/>
    <a:srgbClr val="003399"/>
    <a:srgbClr val="FEFFFE"/>
    <a:srgbClr val="E83E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p:restoredTop sz="94722"/>
  </p:normalViewPr>
  <p:slideViewPr>
    <p:cSldViewPr snapToGrid="0" snapToObjects="1">
      <p:cViewPr>
        <p:scale>
          <a:sx n="66" d="100"/>
          <a:sy n="66" d="100"/>
        </p:scale>
        <p:origin x="-1252" y="-776"/>
      </p:cViewPr>
      <p:guideLst>
        <p:guide orient="horz" pos="3675"/>
        <p:guide pos="384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613D5-12FD-CF49-B1D2-0AEEB0E1F1F3}" type="datetimeFigureOut">
              <a:rPr kumimoji="1" lang="zh-CN" altLang="en-US" smtClean="0"/>
              <a:t>2020-11-2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D238A-32CE-EE40-BB24-BC138C77AEDC}" type="slidenum">
              <a:rPr kumimoji="1" lang="zh-CN" altLang="en-US" smtClean="0"/>
              <a:t>‹#›</a:t>
            </a:fld>
            <a:endParaRPr kumimoji="1" lang="zh-CN" altLang="en-US"/>
          </a:p>
        </p:txBody>
      </p:sp>
    </p:spTree>
    <p:extLst>
      <p:ext uri="{BB962C8B-B14F-4D97-AF65-F5344CB8AC3E}">
        <p14:creationId xmlns:p14="http://schemas.microsoft.com/office/powerpoint/2010/main" val="92720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幻灯片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14" name="文本占位符 50">
            <a:extLst>
              <a:ext uri="{FF2B5EF4-FFF2-40B4-BE49-F238E27FC236}">
                <a16:creationId xmlns:a16="http://schemas.microsoft.com/office/drawing/2014/main" xmlns="" id="{FFC82988-AC98-244F-B75B-A5D96F873D81}"/>
              </a:ext>
            </a:extLst>
          </p:cNvPr>
          <p:cNvSpPr>
            <a:spLocks noGrp="1"/>
          </p:cNvSpPr>
          <p:nvPr>
            <p:ph type="body" sz="quarter" idx="10" hasCustomPrompt="1"/>
          </p:nvPr>
        </p:nvSpPr>
        <p:spPr>
          <a:xfrm>
            <a:off x="1253502" y="1429680"/>
            <a:ext cx="6689770" cy="1319974"/>
          </a:xfrm>
        </p:spPr>
        <p:txBody>
          <a:bodyPr>
            <a:normAutofit/>
          </a:bodyPr>
          <a:lstStyle>
            <a:lvl1pPr marL="0" indent="0">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kumimoji="1" lang="zh-CN" altLang="en-US" dirty="0"/>
              <a:t>北邮</a:t>
            </a:r>
            <a:r>
              <a:rPr kumimoji="1" lang="en-US" altLang="zh-CN" dirty="0"/>
              <a:t>&amp;</a:t>
            </a:r>
            <a:r>
              <a:rPr kumimoji="1" lang="zh-CN" altLang="en-US" dirty="0"/>
              <a:t>华为</a:t>
            </a:r>
            <a:endParaRPr kumimoji="1" lang="en-US" altLang="zh-CN" dirty="0"/>
          </a:p>
          <a:p>
            <a:pPr lvl="0"/>
            <a:r>
              <a:rPr kumimoji="1" lang="zh-CN" altLang="en-US" dirty="0"/>
              <a:t>第一期</a:t>
            </a:r>
            <a:r>
              <a:rPr kumimoji="1" lang="en-US" altLang="zh-CN" dirty="0"/>
              <a:t>XXXX</a:t>
            </a:r>
            <a:r>
              <a:rPr kumimoji="1" lang="zh-CN" altLang="en-US" dirty="0"/>
              <a:t>汇报</a:t>
            </a:r>
          </a:p>
        </p:txBody>
      </p:sp>
      <p:sp>
        <p:nvSpPr>
          <p:cNvPr id="15" name="Text Placeholder 7">
            <a:extLst>
              <a:ext uri="{FF2B5EF4-FFF2-40B4-BE49-F238E27FC236}">
                <a16:creationId xmlns:a16="http://schemas.microsoft.com/office/drawing/2014/main" xmlns="" id="{7F3DB8AC-5DE9-5548-8697-C9055F7FFCCB}"/>
              </a:ext>
            </a:extLst>
          </p:cNvPr>
          <p:cNvSpPr>
            <a:spLocks noGrp="1"/>
          </p:cNvSpPr>
          <p:nvPr>
            <p:ph type="body" sz="quarter" idx="11" hasCustomPrompt="1"/>
          </p:nvPr>
        </p:nvSpPr>
        <p:spPr>
          <a:xfrm>
            <a:off x="1336076" y="3669931"/>
            <a:ext cx="6535842" cy="1480457"/>
          </a:xfrm>
        </p:spPr>
        <p:txBody>
          <a:bodyPr lIns="0" tIns="0" rIns="0" bIns="0">
            <a:normAutofit/>
          </a:bodyPr>
          <a:lstStyle>
            <a:lvl1pPr marL="0" indent="0">
              <a:buNone/>
              <a:defRPr sz="1800"/>
            </a:lvl1pPr>
          </a:lstStyle>
          <a:p>
            <a:r>
              <a:rPr lang="zh-CN" altLang="en-US" dirty="0"/>
              <a:t>汇报人：</a:t>
            </a:r>
            <a:endParaRPr lang="en-US" altLang="zh-CN" dirty="0"/>
          </a:p>
          <a:p>
            <a:r>
              <a:rPr lang="zh-CN" altLang="en-US" dirty="0"/>
              <a:t>日期：</a:t>
            </a:r>
            <a:endParaRPr lang="en-US" dirty="0"/>
          </a:p>
        </p:txBody>
      </p:sp>
      <p:pic>
        <p:nvPicPr>
          <p:cNvPr id="17" name="图片 16">
            <a:extLst>
              <a:ext uri="{FF2B5EF4-FFF2-40B4-BE49-F238E27FC236}">
                <a16:creationId xmlns:a16="http://schemas.microsoft.com/office/drawing/2014/main" xmlns="" id="{2B936AF8-BF51-BC42-9F24-E90F4C464672}"/>
              </a:ext>
            </a:extLst>
          </p:cNvPr>
          <p:cNvPicPr>
            <a:picLocks noChangeAspect="1"/>
          </p:cNvPicPr>
          <p:nvPr userDrawn="1"/>
        </p:nvPicPr>
        <p:blipFill>
          <a:blip r:embed="rId4"/>
          <a:stretch>
            <a:fillRect/>
          </a:stretch>
        </p:blipFill>
        <p:spPr>
          <a:xfrm>
            <a:off x="10068075" y="6336530"/>
            <a:ext cx="1930165" cy="521470"/>
          </a:xfrm>
          <a:prstGeom prst="rect">
            <a:avLst/>
          </a:prstGeom>
        </p:spPr>
      </p:pic>
    </p:spTree>
    <p:extLst>
      <p:ext uri="{BB962C8B-B14F-4D97-AF65-F5344CB8AC3E}">
        <p14:creationId xmlns:p14="http://schemas.microsoft.com/office/powerpoint/2010/main" val="833920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819726"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5" name="图片占位符 7">
            <a:extLst>
              <a:ext uri="{FF2B5EF4-FFF2-40B4-BE49-F238E27FC236}">
                <a16:creationId xmlns:a16="http://schemas.microsoft.com/office/drawing/2014/main" xmlns="" id="{CB3D16A1-8EF3-044A-89D1-C318034D0C96}"/>
              </a:ext>
            </a:extLst>
          </p:cNvPr>
          <p:cNvSpPr>
            <a:spLocks noGrp="1"/>
          </p:cNvSpPr>
          <p:nvPr>
            <p:ph type="pic" sz="quarter" idx="17"/>
          </p:nvPr>
        </p:nvSpPr>
        <p:spPr>
          <a:xfrm>
            <a:off x="3568313"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图片占位符 7">
            <a:extLst>
              <a:ext uri="{FF2B5EF4-FFF2-40B4-BE49-F238E27FC236}">
                <a16:creationId xmlns:a16="http://schemas.microsoft.com/office/drawing/2014/main" xmlns="" id="{785AD733-7C05-4F40-B053-1EFB422E5299}"/>
              </a:ext>
            </a:extLst>
          </p:cNvPr>
          <p:cNvSpPr>
            <a:spLocks noGrp="1"/>
          </p:cNvSpPr>
          <p:nvPr>
            <p:ph type="pic" sz="quarter" idx="18"/>
          </p:nvPr>
        </p:nvSpPr>
        <p:spPr>
          <a:xfrm>
            <a:off x="6316900" y="1420611"/>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7" name="图片占位符 7">
            <a:extLst>
              <a:ext uri="{FF2B5EF4-FFF2-40B4-BE49-F238E27FC236}">
                <a16:creationId xmlns:a16="http://schemas.microsoft.com/office/drawing/2014/main" xmlns="" id="{DA9B1037-6CDD-254E-A61E-72CDF42EA0F4}"/>
              </a:ext>
            </a:extLst>
          </p:cNvPr>
          <p:cNvSpPr>
            <a:spLocks noGrp="1"/>
          </p:cNvSpPr>
          <p:nvPr>
            <p:ph type="pic" sz="quarter" idx="19"/>
          </p:nvPr>
        </p:nvSpPr>
        <p:spPr>
          <a:xfrm>
            <a:off x="9065486" y="2509117"/>
            <a:ext cx="2305840" cy="353903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3" name="文本占位符 2">
            <a:extLst>
              <a:ext uri="{FF2B5EF4-FFF2-40B4-BE49-F238E27FC236}">
                <a16:creationId xmlns:a16="http://schemas.microsoft.com/office/drawing/2014/main" xmlns="" id="{C8A9BD5F-B4B5-F044-BF29-48C68F93FEA7}"/>
              </a:ext>
            </a:extLst>
          </p:cNvPr>
          <p:cNvSpPr>
            <a:spLocks noGrp="1"/>
          </p:cNvSpPr>
          <p:nvPr>
            <p:ph type="body" sz="quarter" idx="20" hasCustomPrompt="1"/>
          </p:nvPr>
        </p:nvSpPr>
        <p:spPr>
          <a:xfrm>
            <a:off x="819726"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8" name="文本占位符 2">
            <a:extLst>
              <a:ext uri="{FF2B5EF4-FFF2-40B4-BE49-F238E27FC236}">
                <a16:creationId xmlns:a16="http://schemas.microsoft.com/office/drawing/2014/main" xmlns="" id="{02A17045-A2BC-994D-96C1-C03807A3FD29}"/>
              </a:ext>
            </a:extLst>
          </p:cNvPr>
          <p:cNvSpPr>
            <a:spLocks noGrp="1"/>
          </p:cNvSpPr>
          <p:nvPr>
            <p:ph type="body" sz="quarter" idx="21" hasCustomPrompt="1"/>
          </p:nvPr>
        </p:nvSpPr>
        <p:spPr>
          <a:xfrm>
            <a:off x="3568313" y="1420611"/>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29" name="文本占位符 2">
            <a:extLst>
              <a:ext uri="{FF2B5EF4-FFF2-40B4-BE49-F238E27FC236}">
                <a16:creationId xmlns:a16="http://schemas.microsoft.com/office/drawing/2014/main" xmlns="" id="{A25E0834-E8EE-8848-A2A6-823A14A15E95}"/>
              </a:ext>
            </a:extLst>
          </p:cNvPr>
          <p:cNvSpPr>
            <a:spLocks noGrp="1"/>
          </p:cNvSpPr>
          <p:nvPr>
            <p:ph type="body" sz="quarter" idx="22" hasCustomPrompt="1"/>
          </p:nvPr>
        </p:nvSpPr>
        <p:spPr>
          <a:xfrm>
            <a:off x="6316900" y="5124535"/>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
        <p:nvSpPr>
          <p:cNvPr id="30" name="文本占位符 2">
            <a:extLst>
              <a:ext uri="{FF2B5EF4-FFF2-40B4-BE49-F238E27FC236}">
                <a16:creationId xmlns:a16="http://schemas.microsoft.com/office/drawing/2014/main" xmlns="" id="{64A1B8E1-0B58-B843-B23D-0871477A3F7E}"/>
              </a:ext>
            </a:extLst>
          </p:cNvPr>
          <p:cNvSpPr>
            <a:spLocks noGrp="1"/>
          </p:cNvSpPr>
          <p:nvPr>
            <p:ph type="body" sz="quarter" idx="23" hasCustomPrompt="1"/>
          </p:nvPr>
        </p:nvSpPr>
        <p:spPr>
          <a:xfrm>
            <a:off x="9065486" y="1420610"/>
            <a:ext cx="2305840" cy="923611"/>
          </a:xfrm>
        </p:spPr>
        <p:txBody>
          <a:bodyPr>
            <a:noAutofit/>
          </a:bodyPr>
          <a:lstStyle>
            <a:lvl1pPr marL="0" indent="0">
              <a:buNone/>
              <a:defRPr sz="1600"/>
            </a:lvl1pPr>
            <a:lvl2pPr>
              <a:defRPr sz="1200"/>
            </a:lvl2pPr>
            <a:lvl3pPr>
              <a:defRPr sz="1200"/>
            </a:lvl3pPr>
            <a:lvl4pPr>
              <a:defRPr sz="1200"/>
            </a:lvl4pPr>
            <a:lvl5pPr>
              <a:defRPr sz="1200"/>
            </a:lvl5pPr>
          </a:lstStyle>
          <a:p>
            <a:pPr lvl="0"/>
            <a:r>
              <a:rPr kumimoji="1" lang="zh-CN" altLang="en-US" sz="1600" dirty="0"/>
              <a:t>插入文字</a:t>
            </a:r>
            <a:endParaRPr kumimoji="1" lang="zh-CN" altLang="en-US" dirty="0"/>
          </a:p>
        </p:txBody>
      </p:sp>
    </p:spTree>
    <p:extLst>
      <p:ext uri="{BB962C8B-B14F-4D97-AF65-F5344CB8AC3E}">
        <p14:creationId xmlns:p14="http://schemas.microsoft.com/office/powerpoint/2010/main" val="611201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4845275"/>
            <a:ext cx="10552543" cy="1331687"/>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30" y="1307912"/>
            <a:ext cx="3301199"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4" name="图片占位符 7">
            <a:extLst>
              <a:ext uri="{FF2B5EF4-FFF2-40B4-BE49-F238E27FC236}">
                <a16:creationId xmlns:a16="http://schemas.microsoft.com/office/drawing/2014/main" xmlns="" id="{C57A569A-6ABE-7C4E-98CF-112822FD91FB}"/>
              </a:ext>
            </a:extLst>
          </p:cNvPr>
          <p:cNvSpPr>
            <a:spLocks noGrp="1"/>
          </p:cNvSpPr>
          <p:nvPr>
            <p:ph type="pic" sz="quarter" idx="15"/>
          </p:nvPr>
        </p:nvSpPr>
        <p:spPr>
          <a:xfrm>
            <a:off x="8071072" y="1307911"/>
            <a:ext cx="3301200" cy="3300627"/>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 name="矩形 1">
            <a:extLst>
              <a:ext uri="{FF2B5EF4-FFF2-40B4-BE49-F238E27FC236}">
                <a16:creationId xmlns:a16="http://schemas.microsoft.com/office/drawing/2014/main" xmlns="" id="{ED62826A-4640-9D4B-9064-229E8626870F}"/>
              </a:ext>
            </a:extLst>
          </p:cNvPr>
          <p:cNvSpPr/>
          <p:nvPr userDrawn="1"/>
        </p:nvSpPr>
        <p:spPr>
          <a:xfrm>
            <a:off x="4120929" y="1302650"/>
            <a:ext cx="3950143" cy="33006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28071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有页眉页脚">
    <p:spTree>
      <p:nvGrpSpPr>
        <p:cNvPr id="1" name=""/>
        <p:cNvGrpSpPr/>
        <p:nvPr/>
      </p:nvGrpSpPr>
      <p:grpSpPr>
        <a:xfrm>
          <a:off x="0" y="0"/>
          <a:ext cx="0" cy="0"/>
          <a:chOff x="0" y="0"/>
          <a:chExt cx="0" cy="0"/>
        </a:xfrm>
      </p:grpSpPr>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219625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4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感谢页">
    <p:bg>
      <p:bgPr>
        <a:solidFill>
          <a:schemeClr val="bg1">
            <a:lumMod val="95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45F1158-B1AA-8F41-AF0A-FEA0EC1874AC}"/>
              </a:ext>
            </a:extLst>
          </p:cNvPr>
          <p:cNvSpPr>
            <a:spLocks noGrp="1"/>
          </p:cNvSpPr>
          <p:nvPr>
            <p:ph type="title" hasCustomPrompt="1"/>
          </p:nvPr>
        </p:nvSpPr>
        <p:spPr>
          <a:xfrm>
            <a:off x="618969" y="1467870"/>
            <a:ext cx="4747358" cy="2816080"/>
          </a:xfrm>
          <a:prstGeom prst="rect">
            <a:avLst/>
          </a:prstGeom>
        </p:spPr>
        <p:txBody>
          <a:bodyPr vert="horz" lIns="91440" tIns="45720" rIns="91440" bIns="45720" rtlCol="0" anchor="t">
            <a:normAutofit/>
          </a:bodyPr>
          <a:lstStyle>
            <a:lvl1pPr>
              <a:defRPr sz="5400" b="0" i="0" baseline="0">
                <a:solidFill>
                  <a:srgbClr val="A80000"/>
                </a:solidFill>
                <a:latin typeface="+mj-ea"/>
                <a:ea typeface="+mj-ea"/>
              </a:defRPr>
            </a:lvl1pPr>
          </a:lstStyle>
          <a:p>
            <a:r>
              <a:rPr lang="en-US" dirty="0"/>
              <a:t>T</a:t>
            </a:r>
            <a:r>
              <a:rPr lang="en-US" altLang="zh-CN" dirty="0"/>
              <a:t>hank you.</a:t>
            </a:r>
            <a:endParaRPr lang="en-US" dirty="0"/>
          </a:p>
        </p:txBody>
      </p:sp>
      <p:pic>
        <p:nvPicPr>
          <p:cNvPr id="6" name="Picture 7">
            <a:extLst>
              <a:ext uri="{FF2B5EF4-FFF2-40B4-BE49-F238E27FC236}">
                <a16:creationId xmlns:a16="http://schemas.microsoft.com/office/drawing/2014/main" xmlns="" id="{BA792140-33FB-E045-9071-EE8DB65F2A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73676" y="4831652"/>
            <a:ext cx="1875600" cy="405914"/>
          </a:xfrm>
          <a:prstGeom prst="rect">
            <a:avLst/>
          </a:prstGeom>
        </p:spPr>
      </p:pic>
      <p:sp>
        <p:nvSpPr>
          <p:cNvPr id="7" name="矩形 6"/>
          <p:cNvSpPr/>
          <p:nvPr userDrawn="1"/>
        </p:nvSpPr>
        <p:spPr>
          <a:xfrm>
            <a:off x="0" y="4831652"/>
            <a:ext cx="12192000" cy="2026348"/>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606473"/>
            <a:ext cx="12192000" cy="1251527"/>
          </a:xfrm>
          <a:prstGeom prst="rect">
            <a:avLst/>
          </a:prstGeom>
          <a:solidFill>
            <a:srgbClr val="00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xmlns="" id="{2B936AF8-BF51-BC42-9F24-E90F4C464672}"/>
              </a:ext>
            </a:extLst>
          </p:cNvPr>
          <p:cNvPicPr>
            <a:picLocks noChangeAspect="1"/>
          </p:cNvPicPr>
          <p:nvPr userDrawn="1"/>
        </p:nvPicPr>
        <p:blipFill>
          <a:blip r:embed="rId3"/>
          <a:stretch>
            <a:fillRect/>
          </a:stretch>
        </p:blipFill>
        <p:spPr>
          <a:xfrm>
            <a:off x="9849276" y="6232236"/>
            <a:ext cx="1930165" cy="521470"/>
          </a:xfrm>
          <a:prstGeom prst="rect">
            <a:avLst/>
          </a:prstGeom>
        </p:spPr>
      </p:pic>
    </p:spTree>
    <p:extLst>
      <p:ext uri="{BB962C8B-B14F-4D97-AF65-F5344CB8AC3E}">
        <p14:creationId xmlns:p14="http://schemas.microsoft.com/office/powerpoint/2010/main" val="3829540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764630"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718711"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71871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71871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5189366" y="2621775"/>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5143447"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5143447"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5143447"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526915" y="2621774"/>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480996" y="2753331"/>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480996"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48099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Tree>
    <p:extLst>
      <p:ext uri="{BB962C8B-B14F-4D97-AF65-F5344CB8AC3E}">
        <p14:creationId xmlns:p14="http://schemas.microsoft.com/office/powerpoint/2010/main" val="934769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13164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12705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1270512"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12705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87168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82576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825762" y="3535671"/>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82576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8982180"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8936261"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8936261" y="3535670"/>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8936261"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6426931"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6381012"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6381012" y="3535672"/>
            <a:ext cx="1992293"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输入六字内标题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6381012"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263282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页-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7" name="矩形 6">
            <a:extLst>
              <a:ext uri="{FF2B5EF4-FFF2-40B4-BE49-F238E27FC236}">
                <a16:creationId xmlns:a16="http://schemas.microsoft.com/office/drawing/2014/main" xmlns="" id="{A5420129-9414-BF4B-BEA6-778A831EAC8A}"/>
              </a:ext>
            </a:extLst>
          </p:cNvPr>
          <p:cNvSpPr/>
          <p:nvPr userDrawn="1"/>
        </p:nvSpPr>
        <p:spPr>
          <a:xfrm>
            <a:off x="0" y="-1"/>
            <a:ext cx="12192000" cy="1975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E292C6DB-8218-6C4D-BB1C-31DD9B9729BF}"/>
              </a:ext>
            </a:extLst>
          </p:cNvPr>
          <p:cNvSpPr/>
          <p:nvPr userDrawn="1"/>
        </p:nvSpPr>
        <p:spPr>
          <a:xfrm>
            <a:off x="-1" y="5160579"/>
            <a:ext cx="12192000" cy="1697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xmlns="" id="{7EF3F20D-D9A4-1F4E-BF6A-F27EA5A724E5}"/>
              </a:ext>
            </a:extLst>
          </p:cNvPr>
          <p:cNvSpPr/>
          <p:nvPr userDrawn="1"/>
        </p:nvSpPr>
        <p:spPr>
          <a:xfrm>
            <a:off x="-1" y="1975932"/>
            <a:ext cx="12192000" cy="3184647"/>
          </a:xfrm>
          <a:prstGeom prst="rect">
            <a:avLst/>
          </a:prstGeom>
          <a:solidFill>
            <a:srgbClr val="0525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标题 1">
            <a:extLst>
              <a:ext uri="{FF2B5EF4-FFF2-40B4-BE49-F238E27FC236}">
                <a16:creationId xmlns:a16="http://schemas.microsoft.com/office/drawing/2014/main" xmlns="" id="{B0EFD133-E4D5-7740-A8A1-E563A15B6500}"/>
              </a:ext>
            </a:extLst>
          </p:cNvPr>
          <p:cNvSpPr>
            <a:spLocks noGrp="1"/>
          </p:cNvSpPr>
          <p:nvPr>
            <p:ph type="title" hasCustomPrompt="1"/>
          </p:nvPr>
        </p:nvSpPr>
        <p:spPr>
          <a:xfrm>
            <a:off x="457974" y="615232"/>
            <a:ext cx="1992293" cy="410400"/>
          </a:xfrm>
        </p:spPr>
        <p:txBody>
          <a:bodyPr>
            <a:noAutofit/>
          </a:bodyPr>
          <a:lstStyle>
            <a:lvl1pPr algn="dist">
              <a:defRPr sz="2400" b="0">
                <a:solidFill>
                  <a:srgbClr val="052547"/>
                </a:solidFill>
                <a:latin typeface="+mj-ea"/>
                <a:ea typeface="+mj-ea"/>
              </a:defRPr>
            </a:lvl1pPr>
          </a:lstStyle>
          <a:p>
            <a:r>
              <a:rPr kumimoji="1" lang="zh-CN" altLang="en-US" dirty="0"/>
              <a:t>目录</a:t>
            </a:r>
          </a:p>
        </p:txBody>
      </p:sp>
      <p:sp>
        <p:nvSpPr>
          <p:cNvPr id="11" name="文本占位符 11">
            <a:extLst>
              <a:ext uri="{FF2B5EF4-FFF2-40B4-BE49-F238E27FC236}">
                <a16:creationId xmlns:a16="http://schemas.microsoft.com/office/drawing/2014/main" xmlns="" id="{121D688B-0D00-0C48-AE1D-336D131BC907}"/>
              </a:ext>
            </a:extLst>
          </p:cNvPr>
          <p:cNvSpPr>
            <a:spLocks noGrp="1"/>
          </p:cNvSpPr>
          <p:nvPr>
            <p:ph type="body" sz="quarter" idx="13" hasCustomPrompt="1"/>
          </p:nvPr>
        </p:nvSpPr>
        <p:spPr>
          <a:xfrm>
            <a:off x="457974" y="1099559"/>
            <a:ext cx="1992293" cy="238175"/>
          </a:xfrm>
        </p:spPr>
        <p:txBody>
          <a:bodyPr>
            <a:noAutofit/>
          </a:bodyPr>
          <a:lstStyle>
            <a:lvl1pPr marL="0" indent="0" algn="dist">
              <a:buNone/>
              <a:defRPr sz="1400" baseline="0">
                <a:solidFill>
                  <a:srgbClr val="052547"/>
                </a:solidFill>
                <a:latin typeface="+mj-ea"/>
                <a:ea typeface="+mj-ea"/>
              </a:defRPr>
            </a:lvl1pPr>
          </a:lstStyle>
          <a:p>
            <a:r>
              <a:rPr kumimoji="1" lang="en-US" altLang="zh-CN" sz="1800" dirty="0"/>
              <a:t>CONTENTS</a:t>
            </a:r>
            <a:endParaRPr kumimoji="1" lang="zh-CN" altLang="en-US" sz="1800" dirty="0"/>
          </a:p>
        </p:txBody>
      </p:sp>
      <p:sp>
        <p:nvSpPr>
          <p:cNvPr id="12" name="矩形 11">
            <a:extLst>
              <a:ext uri="{FF2B5EF4-FFF2-40B4-BE49-F238E27FC236}">
                <a16:creationId xmlns:a16="http://schemas.microsoft.com/office/drawing/2014/main" xmlns="" id="{58F83DE6-ADB1-8741-AC3E-57C6B34F465C}"/>
              </a:ext>
            </a:extLst>
          </p:cNvPr>
          <p:cNvSpPr/>
          <p:nvPr userDrawn="1"/>
        </p:nvSpPr>
        <p:spPr>
          <a:xfrm>
            <a:off x="186849" y="615232"/>
            <a:ext cx="106662" cy="722502"/>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a:extLst>
              <a:ext uri="{FF2B5EF4-FFF2-40B4-BE49-F238E27FC236}">
                <a16:creationId xmlns:a16="http://schemas.microsoft.com/office/drawing/2014/main" xmlns="" id="{6A21DB9C-A047-5C42-8683-35B03A3D6511}"/>
              </a:ext>
            </a:extLst>
          </p:cNvPr>
          <p:cNvSpPr/>
          <p:nvPr userDrawn="1"/>
        </p:nvSpPr>
        <p:spPr>
          <a:xfrm rot="18900000">
            <a:off x="946425"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占位符 17">
            <a:extLst>
              <a:ext uri="{FF2B5EF4-FFF2-40B4-BE49-F238E27FC236}">
                <a16:creationId xmlns:a16="http://schemas.microsoft.com/office/drawing/2014/main" xmlns="" id="{D81DC87D-D7FF-AD46-9B9D-044835834035}"/>
              </a:ext>
            </a:extLst>
          </p:cNvPr>
          <p:cNvSpPr>
            <a:spLocks noGrp="1"/>
          </p:cNvSpPr>
          <p:nvPr>
            <p:ph type="body" sz="quarter" idx="14" hasCustomPrompt="1"/>
          </p:nvPr>
        </p:nvSpPr>
        <p:spPr>
          <a:xfrm>
            <a:off x="900506"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19" name="文本占位符 28">
            <a:extLst>
              <a:ext uri="{FF2B5EF4-FFF2-40B4-BE49-F238E27FC236}">
                <a16:creationId xmlns:a16="http://schemas.microsoft.com/office/drawing/2014/main" xmlns="" id="{14C5B5DF-BF5E-7247-BEA3-5CAA1291E735}"/>
              </a:ext>
            </a:extLst>
          </p:cNvPr>
          <p:cNvSpPr>
            <a:spLocks noGrp="1"/>
          </p:cNvSpPr>
          <p:nvPr>
            <p:ph type="body" sz="quarter" idx="18" hasCustomPrompt="1"/>
          </p:nvPr>
        </p:nvSpPr>
        <p:spPr>
          <a:xfrm>
            <a:off x="900506"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0" name="文本占位符 28">
            <a:extLst>
              <a:ext uri="{FF2B5EF4-FFF2-40B4-BE49-F238E27FC236}">
                <a16:creationId xmlns:a16="http://schemas.microsoft.com/office/drawing/2014/main" xmlns="" id="{5D43FBC4-C7A6-D24A-ABD3-F6B0236C7963}"/>
              </a:ext>
            </a:extLst>
          </p:cNvPr>
          <p:cNvSpPr>
            <a:spLocks noGrp="1"/>
          </p:cNvSpPr>
          <p:nvPr>
            <p:ph type="body" sz="quarter" idx="19" hasCustomPrompt="1"/>
          </p:nvPr>
        </p:nvSpPr>
        <p:spPr>
          <a:xfrm>
            <a:off x="900506"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1" name="圆角矩形 20">
            <a:extLst>
              <a:ext uri="{FF2B5EF4-FFF2-40B4-BE49-F238E27FC236}">
                <a16:creationId xmlns:a16="http://schemas.microsoft.com/office/drawing/2014/main" xmlns="" id="{2DE1AA57-857B-7749-A3CF-03D6FE8A18F4}"/>
              </a:ext>
            </a:extLst>
          </p:cNvPr>
          <p:cNvSpPr/>
          <p:nvPr userDrawn="1"/>
        </p:nvSpPr>
        <p:spPr>
          <a:xfrm rot="18900000">
            <a:off x="3140204"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占位符 17">
            <a:extLst>
              <a:ext uri="{FF2B5EF4-FFF2-40B4-BE49-F238E27FC236}">
                <a16:creationId xmlns:a16="http://schemas.microsoft.com/office/drawing/2014/main" xmlns="" id="{E79E1634-C154-6F42-9BF5-9DC55C7E609B}"/>
              </a:ext>
            </a:extLst>
          </p:cNvPr>
          <p:cNvSpPr>
            <a:spLocks noGrp="1"/>
          </p:cNvSpPr>
          <p:nvPr>
            <p:ph type="body" sz="quarter" idx="20" hasCustomPrompt="1"/>
          </p:nvPr>
        </p:nvSpPr>
        <p:spPr>
          <a:xfrm>
            <a:off x="3094285"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3" name="文本占位符 28">
            <a:extLst>
              <a:ext uri="{FF2B5EF4-FFF2-40B4-BE49-F238E27FC236}">
                <a16:creationId xmlns:a16="http://schemas.microsoft.com/office/drawing/2014/main" xmlns="" id="{699BFE45-B39B-874F-A80B-092992FD5A58}"/>
              </a:ext>
            </a:extLst>
          </p:cNvPr>
          <p:cNvSpPr>
            <a:spLocks noGrp="1"/>
          </p:cNvSpPr>
          <p:nvPr>
            <p:ph type="body" sz="quarter" idx="21" hasCustomPrompt="1"/>
          </p:nvPr>
        </p:nvSpPr>
        <p:spPr>
          <a:xfrm>
            <a:off x="3094285" y="3535671"/>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4" name="文本占位符 28">
            <a:extLst>
              <a:ext uri="{FF2B5EF4-FFF2-40B4-BE49-F238E27FC236}">
                <a16:creationId xmlns:a16="http://schemas.microsoft.com/office/drawing/2014/main" xmlns="" id="{6F2B2D86-5038-B846-BE3B-75D8AD4D1758}"/>
              </a:ext>
            </a:extLst>
          </p:cNvPr>
          <p:cNvSpPr>
            <a:spLocks noGrp="1"/>
          </p:cNvSpPr>
          <p:nvPr>
            <p:ph type="body" sz="quarter" idx="22" hasCustomPrompt="1"/>
          </p:nvPr>
        </p:nvSpPr>
        <p:spPr>
          <a:xfrm>
            <a:off x="3094285"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5" name="圆角矩形 24">
            <a:extLst>
              <a:ext uri="{FF2B5EF4-FFF2-40B4-BE49-F238E27FC236}">
                <a16:creationId xmlns:a16="http://schemas.microsoft.com/office/drawing/2014/main" xmlns="" id="{70142FA7-976A-5744-BA3A-E9343E2130AA}"/>
              </a:ext>
            </a:extLst>
          </p:cNvPr>
          <p:cNvSpPr/>
          <p:nvPr userDrawn="1"/>
        </p:nvSpPr>
        <p:spPr>
          <a:xfrm rot="18900000">
            <a:off x="972154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占位符 17">
            <a:extLst>
              <a:ext uri="{FF2B5EF4-FFF2-40B4-BE49-F238E27FC236}">
                <a16:creationId xmlns:a16="http://schemas.microsoft.com/office/drawing/2014/main" xmlns="" id="{2B8DCAE3-753F-9642-B93E-166D1C677447}"/>
              </a:ext>
            </a:extLst>
          </p:cNvPr>
          <p:cNvSpPr>
            <a:spLocks noGrp="1"/>
          </p:cNvSpPr>
          <p:nvPr>
            <p:ph type="body" sz="quarter" idx="23" hasCustomPrompt="1"/>
          </p:nvPr>
        </p:nvSpPr>
        <p:spPr>
          <a:xfrm>
            <a:off x="967562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7" name="文本占位符 28">
            <a:extLst>
              <a:ext uri="{FF2B5EF4-FFF2-40B4-BE49-F238E27FC236}">
                <a16:creationId xmlns:a16="http://schemas.microsoft.com/office/drawing/2014/main" xmlns="" id="{8AB71BBB-5072-A84B-BB57-824CEE38F36E}"/>
              </a:ext>
            </a:extLst>
          </p:cNvPr>
          <p:cNvSpPr>
            <a:spLocks noGrp="1"/>
          </p:cNvSpPr>
          <p:nvPr>
            <p:ph type="body" sz="quarter" idx="24" hasCustomPrompt="1"/>
          </p:nvPr>
        </p:nvSpPr>
        <p:spPr>
          <a:xfrm>
            <a:off x="9675624" y="3535670"/>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28" name="文本占位符 28">
            <a:extLst>
              <a:ext uri="{FF2B5EF4-FFF2-40B4-BE49-F238E27FC236}">
                <a16:creationId xmlns:a16="http://schemas.microsoft.com/office/drawing/2014/main" xmlns="" id="{500CB88C-5CD9-D04F-B1A4-63F8206607CB}"/>
              </a:ext>
            </a:extLst>
          </p:cNvPr>
          <p:cNvSpPr>
            <a:spLocks noGrp="1"/>
          </p:cNvSpPr>
          <p:nvPr>
            <p:ph type="body" sz="quarter" idx="25" hasCustomPrompt="1"/>
          </p:nvPr>
        </p:nvSpPr>
        <p:spPr>
          <a:xfrm>
            <a:off x="967562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29" name="文本框 28">
            <a:extLst>
              <a:ext uri="{FF2B5EF4-FFF2-40B4-BE49-F238E27FC236}">
                <a16:creationId xmlns:a16="http://schemas.microsoft.com/office/drawing/2014/main" xmlns="" id="{5091049F-8ED1-8E41-A452-7F2080425A7D}"/>
              </a:ext>
            </a:extLst>
          </p:cNvPr>
          <p:cNvSpPr txBox="1"/>
          <p:nvPr userDrawn="1"/>
        </p:nvSpPr>
        <p:spPr>
          <a:xfrm>
            <a:off x="9139430" y="5524632"/>
            <a:ext cx="2667718" cy="1019959"/>
          </a:xfrm>
          <a:prstGeom prst="rect">
            <a:avLst/>
          </a:prstGeom>
          <a:noFill/>
        </p:spPr>
        <p:txBody>
          <a:bodyPr wrap="none" rtlCol="0">
            <a:spAutoFit/>
          </a:bodyPr>
          <a:lstStyle/>
          <a:p>
            <a:pPr>
              <a:lnSpc>
                <a:spcPct val="150000"/>
              </a:lnSpc>
            </a:pPr>
            <a:r>
              <a:rPr kumimoji="1" lang="zh-CN" altLang="en-US" sz="1400" dirty="0">
                <a:solidFill>
                  <a:schemeClr val="bg1">
                    <a:lumMod val="65000"/>
                  </a:schemeClr>
                </a:solidFill>
              </a:rPr>
              <a:t>北邮校风：团结 勤奋 严谨 创新</a:t>
            </a:r>
          </a:p>
          <a:p>
            <a:pPr>
              <a:lnSpc>
                <a:spcPct val="150000"/>
              </a:lnSpc>
            </a:pPr>
            <a:r>
              <a:rPr kumimoji="1" lang="zh-CN" altLang="en-US" sz="1400" dirty="0">
                <a:solidFill>
                  <a:schemeClr val="bg1">
                    <a:lumMod val="65000"/>
                  </a:schemeClr>
                </a:solidFill>
              </a:rPr>
              <a:t>北邮校训：厚德博学  敬业乐群</a:t>
            </a:r>
          </a:p>
          <a:p>
            <a:pPr>
              <a:lnSpc>
                <a:spcPct val="150000"/>
              </a:lnSpc>
            </a:pPr>
            <a:r>
              <a:rPr kumimoji="1" lang="zh-CN" altLang="en-US" sz="1400" dirty="0">
                <a:solidFill>
                  <a:schemeClr val="bg1">
                    <a:lumMod val="65000"/>
                  </a:schemeClr>
                </a:solidFill>
              </a:rPr>
              <a:t>北邮精神：崇尚奉献  追求卓越</a:t>
            </a:r>
          </a:p>
        </p:txBody>
      </p:sp>
      <p:sp>
        <p:nvSpPr>
          <p:cNvPr id="30" name="圆角矩形 29">
            <a:extLst>
              <a:ext uri="{FF2B5EF4-FFF2-40B4-BE49-F238E27FC236}">
                <a16:creationId xmlns:a16="http://schemas.microsoft.com/office/drawing/2014/main" xmlns="" id="{1B07D63A-D753-A247-8BD6-3A088FBCAD7D}"/>
              </a:ext>
            </a:extLst>
          </p:cNvPr>
          <p:cNvSpPr/>
          <p:nvPr userDrawn="1"/>
        </p:nvSpPr>
        <p:spPr>
          <a:xfrm rot="18900000">
            <a:off x="5333983" y="2621776"/>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占位符 17">
            <a:extLst>
              <a:ext uri="{FF2B5EF4-FFF2-40B4-BE49-F238E27FC236}">
                <a16:creationId xmlns:a16="http://schemas.microsoft.com/office/drawing/2014/main" xmlns="" id="{B1A0EF8A-964C-5641-8D7B-4423841E5452}"/>
              </a:ext>
            </a:extLst>
          </p:cNvPr>
          <p:cNvSpPr>
            <a:spLocks noGrp="1"/>
          </p:cNvSpPr>
          <p:nvPr>
            <p:ph type="body" sz="quarter" idx="26" hasCustomPrompt="1"/>
          </p:nvPr>
        </p:nvSpPr>
        <p:spPr>
          <a:xfrm>
            <a:off x="5288064" y="2753332"/>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3" name="文本占位符 28">
            <a:extLst>
              <a:ext uri="{FF2B5EF4-FFF2-40B4-BE49-F238E27FC236}">
                <a16:creationId xmlns:a16="http://schemas.microsoft.com/office/drawing/2014/main" xmlns="" id="{83039C52-CFB3-7D41-9C65-FB635301703C}"/>
              </a:ext>
            </a:extLst>
          </p:cNvPr>
          <p:cNvSpPr>
            <a:spLocks noGrp="1"/>
          </p:cNvSpPr>
          <p:nvPr>
            <p:ph type="body" sz="quarter" idx="27" hasCustomPrompt="1"/>
          </p:nvPr>
        </p:nvSpPr>
        <p:spPr>
          <a:xfrm>
            <a:off x="5288064" y="3535672"/>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4" name="文本占位符 28">
            <a:extLst>
              <a:ext uri="{FF2B5EF4-FFF2-40B4-BE49-F238E27FC236}">
                <a16:creationId xmlns:a16="http://schemas.microsoft.com/office/drawing/2014/main" xmlns="" id="{DC7F136A-C920-7A44-8EB1-B12A337B46B5}"/>
              </a:ext>
            </a:extLst>
          </p:cNvPr>
          <p:cNvSpPr>
            <a:spLocks noGrp="1"/>
          </p:cNvSpPr>
          <p:nvPr>
            <p:ph type="body" sz="quarter" idx="28" hasCustomPrompt="1"/>
          </p:nvPr>
        </p:nvSpPr>
        <p:spPr>
          <a:xfrm>
            <a:off x="5288064" y="3957595"/>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
        <p:nvSpPr>
          <p:cNvPr id="35" name="圆角矩形 34">
            <a:extLst>
              <a:ext uri="{FF2B5EF4-FFF2-40B4-BE49-F238E27FC236}">
                <a16:creationId xmlns:a16="http://schemas.microsoft.com/office/drawing/2014/main" xmlns="" id="{C48B46EA-F484-024D-AECD-29B97675B109}"/>
              </a:ext>
            </a:extLst>
          </p:cNvPr>
          <p:cNvSpPr/>
          <p:nvPr userDrawn="1"/>
        </p:nvSpPr>
        <p:spPr>
          <a:xfrm rot="18900000">
            <a:off x="7527762" y="2621777"/>
            <a:ext cx="655069" cy="655069"/>
          </a:xfrm>
          <a:prstGeom prst="roundRect">
            <a:avLst>
              <a:gd name="adj" fmla="val 6011"/>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7">
            <a:extLst>
              <a:ext uri="{FF2B5EF4-FFF2-40B4-BE49-F238E27FC236}">
                <a16:creationId xmlns:a16="http://schemas.microsoft.com/office/drawing/2014/main" xmlns="" id="{A355EE99-EE1C-2C4E-B99A-ADE671196C55}"/>
              </a:ext>
            </a:extLst>
          </p:cNvPr>
          <p:cNvSpPr>
            <a:spLocks noGrp="1"/>
          </p:cNvSpPr>
          <p:nvPr>
            <p:ph type="body" sz="quarter" idx="29" hasCustomPrompt="1"/>
          </p:nvPr>
        </p:nvSpPr>
        <p:spPr>
          <a:xfrm>
            <a:off x="7481843" y="2753333"/>
            <a:ext cx="746906" cy="391954"/>
          </a:xfrm>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37" name="文本占位符 28">
            <a:extLst>
              <a:ext uri="{FF2B5EF4-FFF2-40B4-BE49-F238E27FC236}">
                <a16:creationId xmlns:a16="http://schemas.microsoft.com/office/drawing/2014/main" xmlns="" id="{313E327F-AC61-CD43-93FB-EC3F3B0B02B3}"/>
              </a:ext>
            </a:extLst>
          </p:cNvPr>
          <p:cNvSpPr>
            <a:spLocks noGrp="1"/>
          </p:cNvSpPr>
          <p:nvPr>
            <p:ph type="body" sz="quarter" idx="30" hasCustomPrompt="1"/>
          </p:nvPr>
        </p:nvSpPr>
        <p:spPr>
          <a:xfrm>
            <a:off x="7481843" y="3535673"/>
            <a:ext cx="1620000" cy="366412"/>
          </a:xfrm>
        </p:spPr>
        <p:txBody>
          <a:bodyPr>
            <a:noAutofit/>
          </a:bodyPr>
          <a:lstStyle>
            <a:lvl1pPr marL="0" indent="0" algn="l">
              <a:buNone/>
              <a:defRPr sz="2000" b="1">
                <a:solidFill>
                  <a:schemeClr val="bg1"/>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五字内标题</a:t>
            </a:r>
          </a:p>
        </p:txBody>
      </p:sp>
      <p:sp>
        <p:nvSpPr>
          <p:cNvPr id="38" name="文本占位符 28">
            <a:extLst>
              <a:ext uri="{FF2B5EF4-FFF2-40B4-BE49-F238E27FC236}">
                <a16:creationId xmlns:a16="http://schemas.microsoft.com/office/drawing/2014/main" xmlns="" id="{88F8F822-161A-0844-BF7A-F9302D0FA28F}"/>
              </a:ext>
            </a:extLst>
          </p:cNvPr>
          <p:cNvSpPr>
            <a:spLocks noGrp="1"/>
          </p:cNvSpPr>
          <p:nvPr>
            <p:ph type="body" sz="quarter" idx="31" hasCustomPrompt="1"/>
          </p:nvPr>
        </p:nvSpPr>
        <p:spPr>
          <a:xfrm>
            <a:off x="7481843" y="3957596"/>
            <a:ext cx="1438847" cy="1149842"/>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a:solidFill>
                  <a:schemeClr val="bg1"/>
                </a:solidFill>
                <a:latin typeface="+mn-ea"/>
                <a:ea typeface="+mn-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a:p>
            <a:pPr lvl="0"/>
            <a:r>
              <a:rPr kumimoji="1" lang="zh-CN" altLang="en-US" dirty="0"/>
              <a:t>输入节名</a:t>
            </a:r>
            <a:endParaRPr kumimoji="1" lang="en-US" altLang="zh-CN" dirty="0"/>
          </a:p>
        </p:txBody>
      </p:sp>
    </p:spTree>
    <p:extLst>
      <p:ext uri="{BB962C8B-B14F-4D97-AF65-F5344CB8AC3E}">
        <p14:creationId xmlns:p14="http://schemas.microsoft.com/office/powerpoint/2010/main" val="3290870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tile tx="0" ty="-1016000" sx="100000" sy="100000" flip="none" algn="tl"/>
        </a:blipFill>
        <a:effectLst/>
      </p:bgPr>
    </p:bg>
    <p:spTree>
      <p:nvGrpSpPr>
        <p:cNvPr id="1" name=""/>
        <p:cNvGrpSpPr/>
        <p:nvPr/>
      </p:nvGrpSpPr>
      <p:grpSpPr>
        <a:xfrm>
          <a:off x="0" y="0"/>
          <a:ext cx="0" cy="0"/>
          <a:chOff x="0" y="0"/>
          <a:chExt cx="0" cy="0"/>
        </a:xfrm>
      </p:grpSpPr>
      <p:pic>
        <p:nvPicPr>
          <p:cNvPr id="31" name="图片 30" hidden="1">
            <a:extLst>
              <a:ext uri="{FF2B5EF4-FFF2-40B4-BE49-F238E27FC236}">
                <a16:creationId xmlns:a16="http://schemas.microsoft.com/office/drawing/2014/main" xmlns="" id="{F2CBCBBF-0EAF-B84F-ADA0-93410D833D04}"/>
              </a:ext>
            </a:extLst>
          </p:cNvPr>
          <p:cNvPicPr>
            <a:picLocks noChangeAspect="1"/>
          </p:cNvPicPr>
          <p:nvPr userDrawn="1"/>
        </p:nvPicPr>
        <p:blipFill>
          <a:blip r:embed="rId3">
            <a:alphaModFix/>
          </a:blip>
          <a:stretch>
            <a:fillRect/>
          </a:stretch>
        </p:blipFill>
        <p:spPr>
          <a:xfrm>
            <a:off x="8321" y="0"/>
            <a:ext cx="12175357" cy="6858000"/>
          </a:xfrm>
          <a:prstGeom prst="rect">
            <a:avLst/>
          </a:prstGeom>
        </p:spPr>
      </p:pic>
      <p:sp>
        <p:nvSpPr>
          <p:cNvPr id="41" name="矩形 40">
            <a:extLst>
              <a:ext uri="{FF2B5EF4-FFF2-40B4-BE49-F238E27FC236}">
                <a16:creationId xmlns:a16="http://schemas.microsoft.com/office/drawing/2014/main" xmlns="" id="{33F9B6D6-9B47-1546-B0A5-C9F3DA4C6233}"/>
              </a:ext>
            </a:extLst>
          </p:cNvPr>
          <p:cNvSpPr/>
          <p:nvPr userDrawn="1"/>
        </p:nvSpPr>
        <p:spPr>
          <a:xfrm>
            <a:off x="0" y="-1"/>
            <a:ext cx="12192000" cy="1143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xmlns="" id="{6F0EF99C-AE37-F74B-9E4E-4AE6ABC557DB}"/>
              </a:ext>
            </a:extLst>
          </p:cNvPr>
          <p:cNvSpPr/>
          <p:nvPr userDrawn="1"/>
        </p:nvSpPr>
        <p:spPr>
          <a:xfrm>
            <a:off x="-1" y="3615559"/>
            <a:ext cx="12192000" cy="3242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xmlns="" id="{FCEED001-8BDF-A748-B056-A928672A4A8C}"/>
              </a:ext>
            </a:extLst>
          </p:cNvPr>
          <p:cNvSpPr/>
          <p:nvPr userDrawn="1"/>
        </p:nvSpPr>
        <p:spPr>
          <a:xfrm>
            <a:off x="2501461" y="1143395"/>
            <a:ext cx="2469931" cy="2472164"/>
          </a:xfrm>
          <a:prstGeom prst="rect">
            <a:avLst/>
          </a:prstGeom>
          <a:solidFill>
            <a:srgbClr val="05254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占位符 17">
            <a:extLst>
              <a:ext uri="{FF2B5EF4-FFF2-40B4-BE49-F238E27FC236}">
                <a16:creationId xmlns:a16="http://schemas.microsoft.com/office/drawing/2014/main" xmlns="" id="{B2D4FE1A-00BC-CE46-BDD9-4F22A6F9A9E9}"/>
              </a:ext>
            </a:extLst>
          </p:cNvPr>
          <p:cNvSpPr>
            <a:spLocks noGrp="1"/>
          </p:cNvSpPr>
          <p:nvPr>
            <p:ph type="body" sz="quarter" idx="14" hasCustomPrompt="1"/>
          </p:nvPr>
        </p:nvSpPr>
        <p:spPr>
          <a:xfrm>
            <a:off x="2868476" y="1910441"/>
            <a:ext cx="1735899" cy="938072"/>
          </a:xfrm>
        </p:spPr>
        <p:txBody>
          <a:bodyPr>
            <a:noAutofit/>
          </a:bodyPr>
          <a:lstStyle>
            <a:lvl1pPr marL="0" indent="0" algn="l">
              <a:buNone/>
              <a:defRPr sz="7200" b="1">
                <a:solidFill>
                  <a:schemeClr val="bg1"/>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45" name="文本占位符 28">
            <a:extLst>
              <a:ext uri="{FF2B5EF4-FFF2-40B4-BE49-F238E27FC236}">
                <a16:creationId xmlns:a16="http://schemas.microsoft.com/office/drawing/2014/main" xmlns="" id="{801A2D68-8A22-364C-95EE-5A6D708107E8}"/>
              </a:ext>
            </a:extLst>
          </p:cNvPr>
          <p:cNvSpPr>
            <a:spLocks noGrp="1"/>
          </p:cNvSpPr>
          <p:nvPr>
            <p:ph type="body" sz="quarter" idx="19" hasCustomPrompt="1"/>
          </p:nvPr>
        </p:nvSpPr>
        <p:spPr>
          <a:xfrm>
            <a:off x="679788" y="4067504"/>
            <a:ext cx="2841178" cy="525518"/>
          </a:xfrm>
        </p:spPr>
        <p:txBody>
          <a:bodyPr>
            <a:noAutofit/>
          </a:bodyPr>
          <a:lstStyle>
            <a:lvl1pPr marL="0" indent="0" algn="l">
              <a:buNone/>
              <a:defRPr sz="3600" b="1">
                <a:solidFill>
                  <a:schemeClr val="tx1">
                    <a:lumMod val="85000"/>
                    <a:lumOff val="1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lvl="0"/>
            <a:r>
              <a:rPr kumimoji="1" lang="zh-CN" altLang="en-US" dirty="0"/>
              <a:t>请输入标题</a:t>
            </a:r>
          </a:p>
        </p:txBody>
      </p:sp>
      <p:sp>
        <p:nvSpPr>
          <p:cNvPr id="47" name="文本占位符 28">
            <a:extLst>
              <a:ext uri="{FF2B5EF4-FFF2-40B4-BE49-F238E27FC236}">
                <a16:creationId xmlns:a16="http://schemas.microsoft.com/office/drawing/2014/main" xmlns="" id="{53DBCC19-C688-F045-9D56-C7034B8469DB}"/>
              </a:ext>
            </a:extLst>
          </p:cNvPr>
          <p:cNvSpPr>
            <a:spLocks noGrp="1"/>
          </p:cNvSpPr>
          <p:nvPr>
            <p:ph type="body" sz="quarter" idx="20" hasCustomPrompt="1"/>
          </p:nvPr>
        </p:nvSpPr>
        <p:spPr>
          <a:xfrm>
            <a:off x="679787" y="4711260"/>
            <a:ext cx="6266951" cy="1003345"/>
          </a:xfrm>
        </p:spPr>
        <p:txBody>
          <a:bodyPr>
            <a:noAutofit/>
          </a:bodyPr>
          <a:lstStyle>
            <a:lvl1pPr marL="0" marR="0" indent="0" algn="dist" defTabSz="914400" rtl="0" eaLnBrk="1" fontAlgn="auto" latinLnBrk="0" hangingPunct="1">
              <a:lnSpc>
                <a:spcPct val="150000"/>
              </a:lnSpc>
              <a:spcBef>
                <a:spcPts val="1000"/>
              </a:spcBef>
              <a:spcAft>
                <a:spcPts val="0"/>
              </a:spcAft>
              <a:buClrTx/>
              <a:buSzTx/>
              <a:buFont typeface="Arial" panose="020B0604020202020204" pitchFamily="34" charset="0"/>
              <a:buNone/>
              <a:tabLst/>
              <a:defRPr sz="1400" b="0">
                <a:solidFill>
                  <a:schemeClr val="tx1">
                    <a:lumMod val="65000"/>
                    <a:lumOff val="35000"/>
                  </a:schemeClr>
                </a:solidFill>
                <a:latin typeface="+mj-ea"/>
                <a:ea typeface="+mj-ea"/>
              </a:defRPr>
            </a:lvl1pPr>
            <a:lvl2pPr marL="457200" indent="0">
              <a:buNone/>
              <a:defRPr sz="2000">
                <a:latin typeface="+mj-ea"/>
                <a:ea typeface="+mj-ea"/>
              </a:defRPr>
            </a:lvl2pPr>
            <a:lvl3pPr marL="914400" indent="0">
              <a:buNone/>
              <a:defRPr sz="1800">
                <a:latin typeface="+mj-ea"/>
                <a:ea typeface="+mj-ea"/>
              </a:defRPr>
            </a:lvl3pPr>
            <a:lvl4pPr marL="1371600" indent="0">
              <a:buNone/>
              <a:defRPr sz="1600">
                <a:latin typeface="+mj-ea"/>
                <a:ea typeface="+mj-ea"/>
              </a:defRPr>
            </a:lvl4pPr>
            <a:lvl5pPr marL="1828800" indent="0">
              <a:buNone/>
              <a:defRPr sz="1600">
                <a:latin typeface="+mj-ea"/>
                <a:ea typeface="+mj-ea"/>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请输入内容</a:t>
            </a:r>
          </a:p>
        </p:txBody>
      </p:sp>
    </p:spTree>
    <p:extLst>
      <p:ext uri="{BB962C8B-B14F-4D97-AF65-F5344CB8AC3E}">
        <p14:creationId xmlns:p14="http://schemas.microsoft.com/office/powerpoint/2010/main" val="1989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xmlns="" id="{433EA77B-0228-5249-AF81-A14A46E39F03}"/>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xmlns="" id="{0764846C-90A9-AC48-9C37-3E1844FC72C5}"/>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xmlns="" id="{E74E4B05-510E-2A46-9F25-2B50A5AFC625}"/>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319544" y="1113503"/>
            <a:ext cx="11567656" cy="5361039"/>
          </a:xfrm>
        </p:spPr>
        <p:txBody>
          <a:bodyPr>
            <a:normAutofit/>
          </a:bodyPr>
          <a:lstStyle>
            <a:lvl1pPr marL="0" indent="0" algn="just">
              <a:buNone/>
              <a:defRPr sz="20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9" name="矩形 8">
            <a:extLst>
              <a:ext uri="{FF2B5EF4-FFF2-40B4-BE49-F238E27FC236}">
                <a16:creationId xmlns:a16="http://schemas.microsoft.com/office/drawing/2014/main" xmlns="" id="{E63D74DB-C2D9-0040-8035-355F84A45675}"/>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xmlns="" id="{A78F3913-B855-BB4A-8D74-A4AABE8AD141}"/>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1" name="日期占位符 3">
            <a:extLst>
              <a:ext uri="{FF2B5EF4-FFF2-40B4-BE49-F238E27FC236}">
                <a16:creationId xmlns:a16="http://schemas.microsoft.com/office/drawing/2014/main" xmlns="" id="{77422D53-5A98-BE4B-A173-B357707309A3}"/>
              </a:ext>
            </a:extLst>
          </p:cNvPr>
          <p:cNvSpPr>
            <a:spLocks noGrp="1"/>
          </p:cNvSpPr>
          <p:nvPr>
            <p:ph type="dt" sz="half" idx="10"/>
          </p:nvPr>
        </p:nvSpPr>
        <p:spPr>
          <a:xfrm>
            <a:off x="0" y="6546433"/>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12" name="灯片编号占位符 5">
            <a:extLst>
              <a:ext uri="{FF2B5EF4-FFF2-40B4-BE49-F238E27FC236}">
                <a16:creationId xmlns:a16="http://schemas.microsoft.com/office/drawing/2014/main" xmlns="" id="{96613E98-E38C-574D-A524-97D804FCFE3A}"/>
              </a:ext>
            </a:extLst>
          </p:cNvPr>
          <p:cNvSpPr>
            <a:spLocks noGrp="1"/>
          </p:cNvSpPr>
          <p:nvPr>
            <p:ph type="sldNum" sz="quarter" idx="12"/>
          </p:nvPr>
        </p:nvSpPr>
        <p:spPr>
          <a:xfrm>
            <a:off x="10873451" y="6567586"/>
            <a:ext cx="1318549" cy="307777"/>
          </a:xfrm>
        </p:spPr>
        <p:txBody>
          <a:bodyPr/>
          <a:lstStyle>
            <a:lvl1pPr>
              <a:defRPr sz="1200"/>
            </a:lvl1pPr>
          </a:lstStyle>
          <a:p>
            <a:r>
              <a:rPr kumimoji="1" lang="en-US" altLang="zh-CN" dirty="0"/>
              <a:t>PAGE</a:t>
            </a:r>
            <a:r>
              <a:rPr kumimoji="1" lang="zh-CN" altLang="en-US" dirty="0"/>
              <a:t> </a:t>
            </a:r>
            <a:fld id="{45C466B8-AFC2-AE4B-94BC-EF87A0F7179E}" type="slidenum">
              <a:rPr kumimoji="1" lang="zh-CN" altLang="en-US" smtClean="0"/>
              <a:pPr/>
              <a:t>‹#›</a:t>
            </a:fld>
            <a:endParaRPr kumimoji="1" lang="zh-CN" altLang="en-US" dirty="0"/>
          </a:p>
        </p:txBody>
      </p:sp>
      <p:cxnSp>
        <p:nvCxnSpPr>
          <p:cNvPr id="14" name="直线连接符 13">
            <a:extLst>
              <a:ext uri="{FF2B5EF4-FFF2-40B4-BE49-F238E27FC236}">
                <a16:creationId xmlns:a16="http://schemas.microsoft.com/office/drawing/2014/main" xmlns="" id="{2BD93424-0D85-F34D-9229-53206562079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文本占位符 17">
            <a:extLst>
              <a:ext uri="{FF2B5EF4-FFF2-40B4-BE49-F238E27FC236}">
                <a16:creationId xmlns:a16="http://schemas.microsoft.com/office/drawing/2014/main" xmlns="" id="{7F74EC0B-1D80-CF47-8A2C-C8CF09A1271C}"/>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389092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图片">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CC40D2F-F255-364E-9F37-F9DC521DD667}"/>
              </a:ext>
            </a:extLst>
          </p:cNvPr>
          <p:cNvSpPr>
            <a:spLocks noGrp="1"/>
          </p:cNvSpPr>
          <p:nvPr>
            <p:ph idx="1"/>
          </p:nvPr>
        </p:nvSpPr>
        <p:spPr>
          <a:xfrm>
            <a:off x="819726" y="1307939"/>
            <a:ext cx="5276274" cy="4869024"/>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8" name="图片占位符 7">
            <a:extLst>
              <a:ext uri="{FF2B5EF4-FFF2-40B4-BE49-F238E27FC236}">
                <a16:creationId xmlns:a16="http://schemas.microsoft.com/office/drawing/2014/main" xmlns="" id="{61DE62F5-BBBB-E149-AE2E-D5AF6A79E7EC}"/>
              </a:ext>
            </a:extLst>
          </p:cNvPr>
          <p:cNvSpPr>
            <a:spLocks noGrp="1"/>
          </p:cNvSpPr>
          <p:nvPr>
            <p:ph type="pic" sz="quarter" idx="13"/>
          </p:nvPr>
        </p:nvSpPr>
        <p:spPr>
          <a:xfrm>
            <a:off x="6095999" y="1307911"/>
            <a:ext cx="5275801" cy="4869023"/>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0" name="日期占位符 3">
            <a:extLst>
              <a:ext uri="{FF2B5EF4-FFF2-40B4-BE49-F238E27FC236}">
                <a16:creationId xmlns:a16="http://schemas.microsoft.com/office/drawing/2014/main" xmlns="" id="{EA027C1F-14D3-A144-97B8-D819AE80119C}"/>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21" name="灯片编号占位符 5">
            <a:extLst>
              <a:ext uri="{FF2B5EF4-FFF2-40B4-BE49-F238E27FC236}">
                <a16:creationId xmlns:a16="http://schemas.microsoft.com/office/drawing/2014/main" xmlns="" id="{F72A7420-6D66-CE45-807C-782921E592A4}"/>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2" name="文本框 21">
            <a:extLst>
              <a:ext uri="{FF2B5EF4-FFF2-40B4-BE49-F238E27FC236}">
                <a16:creationId xmlns:a16="http://schemas.microsoft.com/office/drawing/2014/main" xmlns="" id="{59CC70D9-74FD-2D4C-AEE0-1AC1B0FEE019}"/>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3" name="直线连接符 22">
            <a:extLst>
              <a:ext uri="{FF2B5EF4-FFF2-40B4-BE49-F238E27FC236}">
                <a16:creationId xmlns:a16="http://schemas.microsoft.com/office/drawing/2014/main" xmlns="" id="{4106BF44-1836-4044-ACD5-14064A03549F}"/>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xmlns="" id="{C85F1D93-12E1-194C-9181-A8BED9BEB85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xmlns="" id="{73309AD5-EDEB-0942-AAF9-308898CE4D62}"/>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xmlns="" id="{3AA42D3E-700C-DF45-B000-D1C6004A45E9}"/>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xmlns="" id="{18E110D1-3D68-464A-B14B-CC91699F3C2B}"/>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xmlns="" id="{687D5EC6-4CB2-F044-8842-C2938E907B18}"/>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29" name="文本占位符 17">
            <a:extLst>
              <a:ext uri="{FF2B5EF4-FFF2-40B4-BE49-F238E27FC236}">
                <a16:creationId xmlns:a16="http://schemas.microsoft.com/office/drawing/2014/main" xmlns="" id="{1C7B6F92-37C4-1040-BB22-9D0D8B42F86B}"/>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406856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图片-2">
    <p:spTree>
      <p:nvGrpSpPr>
        <p:cNvPr id="1" name=""/>
        <p:cNvGrpSpPr/>
        <p:nvPr/>
      </p:nvGrpSpPr>
      <p:grpSpPr>
        <a:xfrm>
          <a:off x="0" y="0"/>
          <a:ext cx="0" cy="0"/>
          <a:chOff x="0" y="0"/>
          <a:chExt cx="0" cy="0"/>
        </a:xfrm>
      </p:grpSpPr>
      <p:sp>
        <p:nvSpPr>
          <p:cNvPr id="22" name="内容占位符 2">
            <a:extLst>
              <a:ext uri="{FF2B5EF4-FFF2-40B4-BE49-F238E27FC236}">
                <a16:creationId xmlns:a16="http://schemas.microsoft.com/office/drawing/2014/main" xmlns="" id="{FF7BABF4-43D8-2F4F-A4ED-C7E5587EE453}"/>
              </a:ext>
            </a:extLst>
          </p:cNvPr>
          <p:cNvSpPr>
            <a:spLocks noGrp="1"/>
          </p:cNvSpPr>
          <p:nvPr>
            <p:ph idx="1"/>
          </p:nvPr>
        </p:nvSpPr>
        <p:spPr>
          <a:xfrm>
            <a:off x="819729" y="3909847"/>
            <a:ext cx="10552543" cy="2267115"/>
          </a:xfrm>
        </p:spPr>
        <p:txBody>
          <a:bodyPr>
            <a:normAutofit/>
          </a:bodyPr>
          <a:lstStyle>
            <a:lvl1pPr marL="0" indent="0" algn="just">
              <a:buNone/>
              <a:defRPr sz="1800">
                <a:solidFill>
                  <a:schemeClr val="tx1">
                    <a:lumMod val="85000"/>
                    <a:lumOff val="15000"/>
                  </a:schemeClr>
                </a:solidFill>
              </a:defRPr>
            </a:lvl1pPr>
            <a:lvl2pPr marL="457200" indent="0" algn="just">
              <a:buNone/>
              <a:defRPr sz="2000"/>
            </a:lvl2pPr>
            <a:lvl3pPr marL="914400" indent="0" algn="just">
              <a:buNone/>
              <a:defRPr sz="2000"/>
            </a:lvl3pPr>
            <a:lvl4pPr marL="1371600" indent="0" algn="just">
              <a:buNone/>
              <a:defRPr sz="2000"/>
            </a:lvl4pPr>
            <a:lvl5pPr marL="1828800" indent="0" algn="just">
              <a:buNone/>
              <a:defRPr sz="2000"/>
            </a:lvl5pPr>
          </a:lstStyle>
          <a:p>
            <a:pPr lvl="0"/>
            <a:r>
              <a:rPr kumimoji="1" lang="zh-CN" altLang="en-US" dirty="0"/>
              <a:t>单击此处编辑母版文本样式</a:t>
            </a:r>
            <a:endParaRPr kumimoji="1" lang="en-US" altLang="zh-CN" dirty="0"/>
          </a:p>
        </p:txBody>
      </p:sp>
      <p:sp>
        <p:nvSpPr>
          <p:cNvPr id="23" name="图片占位符 7">
            <a:extLst>
              <a:ext uri="{FF2B5EF4-FFF2-40B4-BE49-F238E27FC236}">
                <a16:creationId xmlns:a16="http://schemas.microsoft.com/office/drawing/2014/main" xmlns="" id="{A1CB9C66-E9C6-734F-82DE-A1EFCFFF292E}"/>
              </a:ext>
            </a:extLst>
          </p:cNvPr>
          <p:cNvSpPr>
            <a:spLocks noGrp="1"/>
          </p:cNvSpPr>
          <p:nvPr>
            <p:ph type="pic" sz="quarter" idx="13"/>
          </p:nvPr>
        </p:nvSpPr>
        <p:spPr>
          <a:xfrm>
            <a:off x="819729" y="1307912"/>
            <a:ext cx="10552543" cy="2365199"/>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6" name="日期占位符 3">
            <a:extLst>
              <a:ext uri="{FF2B5EF4-FFF2-40B4-BE49-F238E27FC236}">
                <a16:creationId xmlns:a16="http://schemas.microsoft.com/office/drawing/2014/main" xmlns="" id="{630EC3BF-8241-214A-B737-60A08B9F2DD7}"/>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27" name="灯片编号占位符 5">
            <a:extLst>
              <a:ext uri="{FF2B5EF4-FFF2-40B4-BE49-F238E27FC236}">
                <a16:creationId xmlns:a16="http://schemas.microsoft.com/office/drawing/2014/main" xmlns="" id="{D197CABB-3D76-E348-AE4C-E2CBE4D39648}"/>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28" name="文本框 27">
            <a:extLst>
              <a:ext uri="{FF2B5EF4-FFF2-40B4-BE49-F238E27FC236}">
                <a16:creationId xmlns:a16="http://schemas.microsoft.com/office/drawing/2014/main" xmlns="" id="{9F9F4C5F-869F-E746-8E5C-30C5438C30ED}"/>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29" name="直线连接符 28">
            <a:extLst>
              <a:ext uri="{FF2B5EF4-FFF2-40B4-BE49-F238E27FC236}">
                <a16:creationId xmlns:a16="http://schemas.microsoft.com/office/drawing/2014/main" xmlns="" id="{C7B6FA07-60C9-634F-8DC5-EF6ED9480D4B}"/>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xmlns="" id="{2BDA323D-6F16-6F4B-817E-385429D41382}"/>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xmlns="" id="{AA36A985-920B-FD4D-8621-6C03C168103F}"/>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xmlns="" id="{22323A68-898E-114C-817C-BF699570C1AC}"/>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xmlns="" id="{63A4C61E-5E3F-3E49-8D54-28171864A190}"/>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标题 1">
            <a:extLst>
              <a:ext uri="{FF2B5EF4-FFF2-40B4-BE49-F238E27FC236}">
                <a16:creationId xmlns:a16="http://schemas.microsoft.com/office/drawing/2014/main" xmlns="" id="{B6A246FB-92D3-F547-ADE6-A25063A8E2DC}"/>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35" name="文本占位符 17">
            <a:extLst>
              <a:ext uri="{FF2B5EF4-FFF2-40B4-BE49-F238E27FC236}">
                <a16:creationId xmlns:a16="http://schemas.microsoft.com/office/drawing/2014/main" xmlns="" id="{1A309A3A-0926-3F42-B0C4-FCB0C1D3CFD3}"/>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Tree>
    <p:extLst>
      <p:ext uri="{BB962C8B-B14F-4D97-AF65-F5344CB8AC3E}">
        <p14:creationId xmlns:p14="http://schemas.microsoft.com/office/powerpoint/2010/main" val="139586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多图">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xmlns="" id="{306074C6-4750-2A45-BDFC-3267D3D3A8CA}"/>
              </a:ext>
            </a:extLst>
          </p:cNvPr>
          <p:cNvSpPr>
            <a:spLocks noGrp="1"/>
          </p:cNvSpPr>
          <p:nvPr>
            <p:ph type="pic" sz="quarter" idx="13"/>
          </p:nvPr>
        </p:nvSpPr>
        <p:spPr>
          <a:xfrm>
            <a:off x="118523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9" name="日期占位符 3">
            <a:extLst>
              <a:ext uri="{FF2B5EF4-FFF2-40B4-BE49-F238E27FC236}">
                <a16:creationId xmlns:a16="http://schemas.microsoft.com/office/drawing/2014/main" xmlns="" id="{80FF6875-5F27-1340-A372-33D49F00CE38}"/>
              </a:ext>
            </a:extLst>
          </p:cNvPr>
          <p:cNvSpPr>
            <a:spLocks noGrp="1"/>
          </p:cNvSpPr>
          <p:nvPr>
            <p:ph type="dt" sz="half" idx="10"/>
          </p:nvPr>
        </p:nvSpPr>
        <p:spPr>
          <a:xfrm>
            <a:off x="819726" y="6413698"/>
            <a:ext cx="1083197" cy="307777"/>
          </a:xfrm>
        </p:spPr>
        <p:txBody>
          <a:bodyPr/>
          <a:lstStyle>
            <a:lvl1pPr>
              <a:defRPr sz="1200"/>
            </a:lvl1pPr>
          </a:lstStyle>
          <a:p>
            <a:fld id="{D342AF8A-6C9F-6440-B81F-0F8AB8C85483}" type="datetime1">
              <a:rPr kumimoji="1" lang="zh-CN" altLang="en-US" smtClean="0"/>
              <a:pPr/>
              <a:t>2020-11-2</a:t>
            </a:fld>
            <a:endParaRPr kumimoji="1" lang="zh-CN" altLang="en-US" dirty="0"/>
          </a:p>
        </p:txBody>
      </p:sp>
      <p:sp>
        <p:nvSpPr>
          <p:cNvPr id="10" name="灯片编号占位符 5">
            <a:extLst>
              <a:ext uri="{FF2B5EF4-FFF2-40B4-BE49-F238E27FC236}">
                <a16:creationId xmlns:a16="http://schemas.microsoft.com/office/drawing/2014/main" xmlns="" id="{24E84E0D-5612-214D-886A-62D43897598B}"/>
              </a:ext>
            </a:extLst>
          </p:cNvPr>
          <p:cNvSpPr>
            <a:spLocks noGrp="1"/>
          </p:cNvSpPr>
          <p:nvPr>
            <p:ph type="sldNum" sz="quarter" idx="12"/>
          </p:nvPr>
        </p:nvSpPr>
        <p:spPr>
          <a:xfrm>
            <a:off x="10053251" y="6413698"/>
            <a:ext cx="1318549" cy="307777"/>
          </a:xfrm>
        </p:spPr>
        <p:txBody>
          <a:bodyPr/>
          <a:lstStyle>
            <a:lvl1pPr>
              <a:defRPr sz="1200"/>
            </a:lvl1pPr>
          </a:lstStyle>
          <a:p>
            <a:r>
              <a:rPr kumimoji="1" lang="en-US" altLang="zh-CN"/>
              <a:t>PAGE</a:t>
            </a:r>
            <a:r>
              <a:rPr kumimoji="1" lang="zh-CN" altLang="en-US"/>
              <a:t> </a:t>
            </a:r>
            <a:fld id="{45C466B8-AFC2-AE4B-94BC-EF87A0F7179E}" type="slidenum">
              <a:rPr kumimoji="1" lang="zh-CN" altLang="en-US" smtClean="0"/>
              <a:pPr/>
              <a:t>‹#›</a:t>
            </a:fld>
            <a:endParaRPr kumimoji="1" lang="zh-CN" altLang="en-US" dirty="0"/>
          </a:p>
        </p:txBody>
      </p:sp>
      <p:sp>
        <p:nvSpPr>
          <p:cNvPr id="11" name="文本框 10">
            <a:extLst>
              <a:ext uri="{FF2B5EF4-FFF2-40B4-BE49-F238E27FC236}">
                <a16:creationId xmlns:a16="http://schemas.microsoft.com/office/drawing/2014/main" xmlns="" id="{7DC064A3-6657-0944-B443-057FCD6D57E0}"/>
              </a:ext>
            </a:extLst>
          </p:cNvPr>
          <p:cNvSpPr txBox="1"/>
          <p:nvPr userDrawn="1"/>
        </p:nvSpPr>
        <p:spPr>
          <a:xfrm>
            <a:off x="2109727" y="6429087"/>
            <a:ext cx="7972546" cy="276999"/>
          </a:xfrm>
          <a:prstGeom prst="rect">
            <a:avLst/>
          </a:prstGeom>
          <a:noFill/>
        </p:spPr>
        <p:txBody>
          <a:bodyPr wrap="square" rtlCol="0">
            <a:spAutoFit/>
          </a:bodyPr>
          <a:lstStyle/>
          <a:p>
            <a:pPr algn="ctr"/>
            <a:r>
              <a:rPr kumimoji="1" lang="en" altLang="zh-CN" sz="1200" dirty="0">
                <a:solidFill>
                  <a:schemeClr val="tx1">
                    <a:lumMod val="50000"/>
                    <a:lumOff val="50000"/>
                  </a:schemeClr>
                </a:solidFill>
                <a:latin typeface="+mn-lt"/>
                <a:ea typeface="+mn-ea"/>
              </a:rPr>
              <a:t>BEIJING UNIVERSITY OF POSTS AND TELECOMMUNICATIONS</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&amp;</a:t>
            </a:r>
            <a:r>
              <a:rPr kumimoji="1" lang="zh-CN" altLang="en-US" sz="1200" dirty="0">
                <a:solidFill>
                  <a:schemeClr val="tx1">
                    <a:lumMod val="50000"/>
                    <a:lumOff val="50000"/>
                  </a:schemeClr>
                </a:solidFill>
                <a:latin typeface="+mn-lt"/>
                <a:ea typeface="+mn-ea"/>
              </a:rPr>
              <a:t> </a:t>
            </a:r>
            <a:r>
              <a:rPr kumimoji="1" lang="en-US" altLang="zh-CN" sz="1200" dirty="0">
                <a:solidFill>
                  <a:schemeClr val="tx1">
                    <a:lumMod val="50000"/>
                    <a:lumOff val="50000"/>
                  </a:schemeClr>
                </a:solidFill>
                <a:latin typeface="+mn-lt"/>
                <a:ea typeface="+mn-ea"/>
              </a:rPr>
              <a:t>HUAWEI</a:t>
            </a:r>
            <a:endParaRPr kumimoji="1" lang="zh-CN" altLang="en-US" sz="1200" dirty="0">
              <a:solidFill>
                <a:schemeClr val="tx1">
                  <a:lumMod val="50000"/>
                  <a:lumOff val="50000"/>
                </a:schemeClr>
              </a:solidFill>
              <a:latin typeface="+mn-lt"/>
              <a:ea typeface="+mn-ea"/>
            </a:endParaRPr>
          </a:p>
        </p:txBody>
      </p:sp>
      <p:cxnSp>
        <p:nvCxnSpPr>
          <p:cNvPr id="12" name="直线连接符 11">
            <a:extLst>
              <a:ext uri="{FF2B5EF4-FFF2-40B4-BE49-F238E27FC236}">
                <a16:creationId xmlns:a16="http://schemas.microsoft.com/office/drawing/2014/main" xmlns="" id="{325162FA-9A0C-3445-96B9-4DBF5730A6DD}"/>
              </a:ext>
            </a:extLst>
          </p:cNvPr>
          <p:cNvCxnSpPr>
            <a:cxnSpLocks/>
          </p:cNvCxnSpPr>
          <p:nvPr userDrawn="1"/>
        </p:nvCxnSpPr>
        <p:spPr>
          <a:xfrm>
            <a:off x="820200" y="6405952"/>
            <a:ext cx="10551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xmlns="" id="{D499C294-CD26-594F-A3D0-126EF0E525B9}"/>
              </a:ext>
            </a:extLst>
          </p:cNvPr>
          <p:cNvSpPr/>
          <p:nvPr userDrawn="1"/>
        </p:nvSpPr>
        <p:spPr>
          <a:xfrm rot="-2700000">
            <a:off x="-114224" y="525377"/>
            <a:ext cx="1260000" cy="36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xmlns="" id="{C6F931A6-20BA-DC40-A816-3E95F94C06C1}"/>
              </a:ext>
            </a:extLst>
          </p:cNvPr>
          <p:cNvSpPr/>
          <p:nvPr userDrawn="1"/>
        </p:nvSpPr>
        <p:spPr>
          <a:xfrm rot="-2700000">
            <a:off x="572494" y="184358"/>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xmlns="" id="{B85CA4F8-C121-B547-A174-3896CA22215B}"/>
              </a:ext>
            </a:extLst>
          </p:cNvPr>
          <p:cNvSpPr/>
          <p:nvPr userDrawn="1"/>
        </p:nvSpPr>
        <p:spPr>
          <a:xfrm rot="-2700000">
            <a:off x="175544" y="884395"/>
            <a:ext cx="288000" cy="18000"/>
          </a:xfrm>
          <a:prstGeom prst="rect">
            <a:avLst/>
          </a:prstGeom>
          <a:solidFill>
            <a:srgbClr val="052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xmlns="" id="{1D9543E2-871A-BC49-ACEB-698200F6688C}"/>
              </a:ext>
            </a:extLst>
          </p:cNvPr>
          <p:cNvSpPr/>
          <p:nvPr userDrawn="1"/>
        </p:nvSpPr>
        <p:spPr>
          <a:xfrm>
            <a:off x="819726" y="922145"/>
            <a:ext cx="10551600" cy="36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xmlns="" id="{C8C953AE-B047-874E-9EE3-0DFF8B581CBD}"/>
              </a:ext>
            </a:extLst>
          </p:cNvPr>
          <p:cNvSpPr>
            <a:spLocks noGrp="1"/>
          </p:cNvSpPr>
          <p:nvPr>
            <p:ph type="title"/>
          </p:nvPr>
        </p:nvSpPr>
        <p:spPr>
          <a:xfrm>
            <a:off x="819730" y="365126"/>
            <a:ext cx="10552540" cy="549274"/>
          </a:xfrm>
        </p:spPr>
        <p:txBody>
          <a:bodyPr>
            <a:normAutofit/>
          </a:bodyPr>
          <a:lstStyle>
            <a:lvl1pPr>
              <a:defRPr sz="2000" b="0" i="0">
                <a:solidFill>
                  <a:srgbClr val="002647"/>
                </a:solidFill>
                <a:latin typeface="+mj-ea"/>
                <a:ea typeface="+mj-ea"/>
              </a:defRPr>
            </a:lvl1pPr>
          </a:lstStyle>
          <a:p>
            <a:r>
              <a:rPr kumimoji="1" lang="zh-CN" altLang="en-US" dirty="0"/>
              <a:t>单击此处编辑母版标题样式</a:t>
            </a:r>
          </a:p>
        </p:txBody>
      </p:sp>
      <p:sp>
        <p:nvSpPr>
          <p:cNvPr id="18" name="文本占位符 17">
            <a:extLst>
              <a:ext uri="{FF2B5EF4-FFF2-40B4-BE49-F238E27FC236}">
                <a16:creationId xmlns:a16="http://schemas.microsoft.com/office/drawing/2014/main" xmlns="" id="{B70B654A-9B91-D740-AE29-444A7CD6F721}"/>
              </a:ext>
            </a:extLst>
          </p:cNvPr>
          <p:cNvSpPr>
            <a:spLocks noGrp="1"/>
          </p:cNvSpPr>
          <p:nvPr>
            <p:ph type="body" sz="quarter" idx="14" hasCustomPrompt="1"/>
          </p:nvPr>
        </p:nvSpPr>
        <p:spPr>
          <a:xfrm>
            <a:off x="211826" y="365126"/>
            <a:ext cx="607900" cy="356503"/>
          </a:xfrm>
          <a:solidFill>
            <a:schemeClr val="bg1"/>
          </a:solidFill>
        </p:spPr>
        <p:txBody>
          <a:bodyPr>
            <a:noAutofit/>
          </a:bodyPr>
          <a:lstStyle>
            <a:lvl1pPr marL="0" indent="0" algn="ctr">
              <a:buNone/>
              <a:defRPr sz="2400">
                <a:solidFill>
                  <a:srgbClr val="052547"/>
                </a:solidFill>
                <a:latin typeface="+mj-ea"/>
                <a:ea typeface="+mj-ea"/>
              </a:defRPr>
            </a:lvl1pPr>
            <a:lvl2pPr marL="457200" indent="0">
              <a:buNone/>
              <a:defRPr sz="2800">
                <a:solidFill>
                  <a:schemeClr val="bg1"/>
                </a:solidFill>
                <a:latin typeface="+mj-ea"/>
                <a:ea typeface="+mj-ea"/>
              </a:defRPr>
            </a:lvl2pPr>
            <a:lvl3pPr marL="914400" indent="0">
              <a:buNone/>
              <a:defRPr sz="2800">
                <a:solidFill>
                  <a:schemeClr val="bg1"/>
                </a:solidFill>
                <a:latin typeface="+mj-ea"/>
                <a:ea typeface="+mj-ea"/>
              </a:defRPr>
            </a:lvl3pPr>
            <a:lvl4pPr marL="1371600" indent="0">
              <a:buNone/>
              <a:defRPr sz="2800">
                <a:solidFill>
                  <a:schemeClr val="bg1"/>
                </a:solidFill>
                <a:latin typeface="+mj-ea"/>
                <a:ea typeface="+mj-ea"/>
              </a:defRPr>
            </a:lvl4pPr>
            <a:lvl5pPr marL="1828800" indent="0">
              <a:buNone/>
              <a:defRPr sz="2800">
                <a:solidFill>
                  <a:schemeClr val="bg1"/>
                </a:solidFill>
                <a:latin typeface="+mj-ea"/>
                <a:ea typeface="+mj-ea"/>
              </a:defRPr>
            </a:lvl5pPr>
          </a:lstStyle>
          <a:p>
            <a:pPr lvl="0"/>
            <a:r>
              <a:rPr kumimoji="1" lang="en-US" altLang="zh-CN" dirty="0"/>
              <a:t>01</a:t>
            </a:r>
            <a:endParaRPr kumimoji="1" lang="zh-CN" altLang="en-US" dirty="0"/>
          </a:p>
        </p:txBody>
      </p:sp>
      <p:sp>
        <p:nvSpPr>
          <p:cNvPr id="20" name="图片占位符 7">
            <a:extLst>
              <a:ext uri="{FF2B5EF4-FFF2-40B4-BE49-F238E27FC236}">
                <a16:creationId xmlns:a16="http://schemas.microsoft.com/office/drawing/2014/main" xmlns="" id="{C8F720DE-D331-054F-B5DA-20BCEDC70A67}"/>
              </a:ext>
            </a:extLst>
          </p:cNvPr>
          <p:cNvSpPr>
            <a:spLocks noGrp="1"/>
          </p:cNvSpPr>
          <p:nvPr>
            <p:ph type="pic" sz="quarter" idx="15"/>
          </p:nvPr>
        </p:nvSpPr>
        <p:spPr>
          <a:xfrm>
            <a:off x="4835526"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
        <p:nvSpPr>
          <p:cNvPr id="21" name="图片占位符 7">
            <a:extLst>
              <a:ext uri="{FF2B5EF4-FFF2-40B4-BE49-F238E27FC236}">
                <a16:creationId xmlns:a16="http://schemas.microsoft.com/office/drawing/2014/main" xmlns="" id="{0DC06DAC-F3F5-8B4F-96E9-3ACE5672CE55}"/>
              </a:ext>
            </a:extLst>
          </p:cNvPr>
          <p:cNvSpPr>
            <a:spLocks noGrp="1"/>
          </p:cNvSpPr>
          <p:nvPr>
            <p:ph type="pic" sz="quarter" idx="16"/>
          </p:nvPr>
        </p:nvSpPr>
        <p:spPr>
          <a:xfrm>
            <a:off x="8485821" y="1695451"/>
            <a:ext cx="2520000" cy="2520000"/>
          </a:xfrm>
          <a:solidFill>
            <a:schemeClr val="bg1">
              <a:lumMod val="95000"/>
            </a:schemeClr>
          </a:solidFill>
        </p:spPr>
        <p:txBody>
          <a:bodyPr>
            <a:normAutofit/>
          </a:bodyPr>
          <a:lstStyle>
            <a:lvl1pPr marL="0" indent="0">
              <a:buNone/>
              <a:defRPr sz="2000"/>
            </a:lvl1pPr>
          </a:lstStyle>
          <a:p>
            <a:endParaRPr kumimoji="1" lang="zh-CN" altLang="en-US" dirty="0"/>
          </a:p>
        </p:txBody>
      </p:sp>
    </p:spTree>
    <p:extLst>
      <p:ext uri="{BB962C8B-B14F-4D97-AF65-F5344CB8AC3E}">
        <p14:creationId xmlns:p14="http://schemas.microsoft.com/office/powerpoint/2010/main" val="3518554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55CAAD63-2FBE-1642-BED1-75BBF93D8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F7CC6DA2-57E5-D146-8613-29A6D3C3EB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A3460395-21AB-7648-A2F5-BBE6ABFDC717}"/>
              </a:ext>
            </a:extLst>
          </p:cNvPr>
          <p:cNvSpPr>
            <a:spLocks noGrp="1"/>
          </p:cNvSpPr>
          <p:nvPr>
            <p:ph type="dt" sz="half" idx="2"/>
          </p:nvPr>
        </p:nvSpPr>
        <p:spPr>
          <a:xfrm>
            <a:off x="838200" y="6356350"/>
            <a:ext cx="240949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9F100-E294-4B47-BE5D-7E0607444C1F}" type="datetime1">
              <a:rPr kumimoji="1" lang="zh-CN" altLang="en-US" smtClean="0"/>
              <a:t>2020-11-2</a:t>
            </a:fld>
            <a:endParaRPr kumimoji="1" lang="zh-CN" altLang="en-US"/>
          </a:p>
        </p:txBody>
      </p:sp>
      <p:sp>
        <p:nvSpPr>
          <p:cNvPr id="5" name="页脚占位符 4">
            <a:extLst>
              <a:ext uri="{FF2B5EF4-FFF2-40B4-BE49-F238E27FC236}">
                <a16:creationId xmlns:a16="http://schemas.microsoft.com/office/drawing/2014/main" xmlns="" id="{E158EC5E-14F4-0145-BE8C-CC881B3052BD}"/>
              </a:ext>
            </a:extLst>
          </p:cNvPr>
          <p:cNvSpPr>
            <a:spLocks noGrp="1"/>
          </p:cNvSpPr>
          <p:nvPr>
            <p:ph type="ftr" sz="quarter" idx="3"/>
          </p:nvPr>
        </p:nvSpPr>
        <p:spPr>
          <a:xfrm>
            <a:off x="3247697" y="6356350"/>
            <a:ext cx="5696608" cy="365125"/>
          </a:xfrm>
          <a:prstGeom prst="rect">
            <a:avLst/>
          </a:prstGeom>
        </p:spPr>
        <p:txBody>
          <a:bodyPr vert="horz" lIns="91440" tIns="45720" rIns="91440" bIns="45720" rtlCol="0" anchor="ctr"/>
          <a:lstStyle>
            <a:lvl1pPr marL="0" marR="0" indent="0" algn="ctr"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kumimoji="1" lang="en" altLang="zh-CN" dirty="0"/>
              <a:t>BEIJING UNIVERSITY OF POSTS AND TELECOMMUNICATIONS &amp; HUAWEI</a:t>
            </a:r>
          </a:p>
        </p:txBody>
      </p:sp>
      <p:sp>
        <p:nvSpPr>
          <p:cNvPr id="6" name="灯片编号占位符 5">
            <a:extLst>
              <a:ext uri="{FF2B5EF4-FFF2-40B4-BE49-F238E27FC236}">
                <a16:creationId xmlns:a16="http://schemas.microsoft.com/office/drawing/2014/main" xmlns="" id="{63F62BE4-37D6-4A44-8618-0A35D4A7B145}"/>
              </a:ext>
            </a:extLst>
          </p:cNvPr>
          <p:cNvSpPr>
            <a:spLocks noGrp="1"/>
          </p:cNvSpPr>
          <p:nvPr>
            <p:ph type="sldNum" sz="quarter" idx="4"/>
          </p:nvPr>
        </p:nvSpPr>
        <p:spPr>
          <a:xfrm>
            <a:off x="8933794" y="6356350"/>
            <a:ext cx="242000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C466B8-AFC2-AE4B-94BC-EF87A0F7179E}" type="slidenum">
              <a:rPr kumimoji="1" lang="zh-CN" altLang="en-US" smtClean="0"/>
              <a:t>‹#›</a:t>
            </a:fld>
            <a:endParaRPr kumimoji="1" lang="zh-CN" altLang="en-US"/>
          </a:p>
        </p:txBody>
      </p:sp>
    </p:spTree>
    <p:extLst>
      <p:ext uri="{BB962C8B-B14F-4D97-AF65-F5344CB8AC3E}">
        <p14:creationId xmlns:p14="http://schemas.microsoft.com/office/powerpoint/2010/main" val="2318071207"/>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 id="2147483669" r:id="rId4"/>
    <p:sldLayoutId id="2147483670" r:id="rId5"/>
    <p:sldLayoutId id="2147483650" r:id="rId6"/>
    <p:sldLayoutId id="2147483665" r:id="rId7"/>
    <p:sldLayoutId id="2147483651" r:id="rId8"/>
    <p:sldLayoutId id="2147483672" r:id="rId9"/>
    <p:sldLayoutId id="2147483673" r:id="rId10"/>
    <p:sldLayoutId id="2147483671" r:id="rId11"/>
    <p:sldLayoutId id="2147483674" r:id="rId12"/>
    <p:sldLayoutId id="2147483662" r:id="rId13"/>
    <p:sldLayoutId id="2147483666"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mailto:835206823@qq.com"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5.bin"/><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hyperlink" Target="&#38468;&#20214;3-1.21&#20010;&#22522;&#31449;&#20984;&#22810;&#36793;&#24418;&#25968;&#25454;2017.xls" TargetMode="External"/><Relationship Id="rId7"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hyperlink" Target="&#38468;&#20214;3-2.29&#20010;&#22522;&#31449;&#20984;&#22810;&#36793;&#24418;&#25968;&#25454;2017.xls" TargetMode="External"/><Relationship Id="rId5" Type="http://schemas.openxmlformats.org/officeDocument/2006/relationships/image" Target="../media/image11.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D2D72B36-652F-7340-A4C9-5FC485D17866}"/>
              </a:ext>
            </a:extLst>
          </p:cNvPr>
          <p:cNvSpPr>
            <a:spLocks noGrp="1"/>
          </p:cNvSpPr>
          <p:nvPr>
            <p:ph type="body" sz="quarter" idx="10"/>
          </p:nvPr>
        </p:nvSpPr>
        <p:spPr>
          <a:xfrm>
            <a:off x="2751115" y="2021962"/>
            <a:ext cx="6689770" cy="2184278"/>
          </a:xfrm>
        </p:spPr>
        <p:txBody>
          <a:bodyPr>
            <a:noAutofit/>
          </a:bodyPr>
          <a:lstStyle/>
          <a:p>
            <a:r>
              <a:rPr kumimoji="1" lang="zh-CN" altLang="en-US" sz="4400" b="1" dirty="0" smtClean="0">
                <a:solidFill>
                  <a:schemeClr val="bg1"/>
                </a:solidFill>
                <a:effectLst>
                  <a:outerShdw blurRad="50800" dist="38100" dir="5400000" algn="t" rotWithShape="0">
                    <a:prstClr val="black">
                      <a:alpha val="40000"/>
                    </a:prstClr>
                  </a:outerShdw>
                </a:effectLst>
              </a:rPr>
              <a:t>第</a:t>
            </a:r>
            <a:r>
              <a:rPr kumimoji="1" lang="en-US" altLang="zh-CN" sz="4400" b="1" dirty="0">
                <a:solidFill>
                  <a:schemeClr val="bg1"/>
                </a:solidFill>
                <a:effectLst>
                  <a:outerShdw blurRad="50800" dist="38100" dir="5400000" algn="t" rotWithShape="0">
                    <a:prstClr val="black">
                      <a:alpha val="40000"/>
                    </a:prstClr>
                  </a:outerShdw>
                </a:effectLst>
              </a:rPr>
              <a:t>3</a:t>
            </a:r>
            <a:r>
              <a:rPr kumimoji="1" lang="zh-CN" altLang="en-US" sz="4400" b="1" dirty="0" smtClean="0">
                <a:solidFill>
                  <a:schemeClr val="bg1"/>
                </a:solidFill>
                <a:effectLst>
                  <a:outerShdw blurRad="50800" dist="38100" dir="5400000" algn="t" rotWithShape="0">
                    <a:prstClr val="black">
                      <a:alpha val="40000"/>
                    </a:prstClr>
                  </a:outerShdw>
                </a:effectLst>
              </a:rPr>
              <a:t>章</a:t>
            </a:r>
            <a:r>
              <a:rPr kumimoji="1" lang="en-US" altLang="zh-CN" sz="4400" b="1" dirty="0" smtClean="0">
                <a:solidFill>
                  <a:schemeClr val="bg1"/>
                </a:solidFill>
                <a:effectLst>
                  <a:outerShdw blurRad="50800" dist="38100" dir="5400000" algn="t" rotWithShape="0">
                    <a:prstClr val="black">
                      <a:alpha val="40000"/>
                    </a:prstClr>
                  </a:outerShdw>
                </a:effectLst>
              </a:rPr>
              <a:t>   </a:t>
            </a:r>
            <a:r>
              <a:rPr kumimoji="1" lang="en-US" altLang="zh-CN" sz="4400" b="1" dirty="0">
                <a:solidFill>
                  <a:schemeClr val="bg1"/>
                </a:solidFill>
                <a:effectLst>
                  <a:outerShdw blurRad="50800" dist="38100" dir="5400000" algn="t" rotWithShape="0">
                    <a:prstClr val="black">
                      <a:alpha val="40000"/>
                    </a:prstClr>
                  </a:outerShdw>
                </a:effectLst>
              </a:rPr>
              <a:t/>
            </a:r>
            <a:br>
              <a:rPr kumimoji="1" lang="en-US" altLang="zh-CN" sz="4400" b="1" dirty="0">
                <a:solidFill>
                  <a:schemeClr val="bg1"/>
                </a:solidFill>
                <a:effectLst>
                  <a:outerShdw blurRad="50800" dist="38100" dir="5400000" algn="t" rotWithShape="0">
                    <a:prstClr val="black">
                      <a:alpha val="40000"/>
                    </a:prstClr>
                  </a:outerShdw>
                </a:effectLst>
              </a:rPr>
            </a:br>
            <a:endParaRPr kumimoji="1" lang="en-US" altLang="zh-CN" sz="4400" b="1" dirty="0">
              <a:solidFill>
                <a:schemeClr val="bg1"/>
              </a:solidFill>
              <a:effectLst>
                <a:outerShdw blurRad="50800" dist="38100" dir="5400000" algn="t" rotWithShape="0">
                  <a:prstClr val="black">
                    <a:alpha val="40000"/>
                  </a:prstClr>
                </a:outerShdw>
              </a:effectLst>
            </a:endParaRPr>
          </a:p>
          <a:p>
            <a:r>
              <a:rPr kumimoji="1" lang="zh-CN" altLang="en-US" sz="4400" b="1" dirty="0" smtClean="0">
                <a:solidFill>
                  <a:schemeClr val="bg1"/>
                </a:solidFill>
                <a:effectLst>
                  <a:outerShdw blurRad="50800" dist="38100" dir="5400000" algn="t" rotWithShape="0">
                    <a:prstClr val="black">
                      <a:alpha val="40000"/>
                    </a:prstClr>
                  </a:outerShdw>
                </a:effectLst>
              </a:rPr>
              <a:t>动态规划</a:t>
            </a:r>
            <a:endParaRPr kumimoji="1" lang="zh-CN" altLang="en-US" sz="4400" b="1" dirty="0">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174021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29</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凸多边形</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10</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smtClean="0">
                <a:latin typeface="微软雅黑" panose="020B0503020204020204" pitchFamily="34" charset="-122"/>
                <a:ea typeface="微软雅黑" panose="020B0503020204020204" pitchFamily="34" charset="-122"/>
              </a:rPr>
              <a:t>29</a:t>
            </a:r>
            <a:r>
              <a:rPr lang="zh-CN" altLang="en-US" sz="2400" dirty="0" smtClean="0">
                <a:latin typeface="微软雅黑" panose="020B0503020204020204" pitchFamily="34" charset="-122"/>
                <a:ea typeface="微软雅黑" panose="020B0503020204020204" pitchFamily="34" charset="-122"/>
              </a:rPr>
              <a:t>凸多边形</a:t>
            </a:r>
            <a:r>
              <a:rPr lang="zh-CN" altLang="en-US" sz="2400" dirty="0">
                <a:latin typeface="微软雅黑" panose="020B0503020204020204" pitchFamily="34" charset="-122"/>
                <a:ea typeface="微软雅黑" panose="020B0503020204020204" pitchFamily="34" charset="-122"/>
              </a:rPr>
              <a:t>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a:t>
            </a:r>
            <a:r>
              <a:rPr lang="zh-CN" altLang="en-US" sz="2400" dirty="0" smtClean="0">
                <a:latin typeface="微软雅黑" panose="020B0503020204020204" pitchFamily="34" charset="-122"/>
                <a:ea typeface="微软雅黑" panose="020B0503020204020204" pitchFamily="34" charset="-122"/>
              </a:rPr>
              <a:t>选取</a:t>
            </a:r>
            <a:r>
              <a:rPr lang="zh-CN" altLang="en-US" sz="2400" dirty="0">
                <a:latin typeface="微软雅黑" panose="020B0503020204020204" pitchFamily="34" charset="-122"/>
                <a:ea typeface="微软雅黑" panose="020B0503020204020204" pitchFamily="34" charset="-122"/>
              </a:rPr>
              <a:t>部分</a:t>
            </a:r>
            <a:r>
              <a:rPr lang="zh-CN" altLang="en-US" sz="2400" dirty="0" smtClean="0">
                <a:latin typeface="微软雅黑" panose="020B0503020204020204" pitchFamily="34" charset="-122"/>
                <a:ea typeface="微软雅黑" panose="020B0503020204020204" pitchFamily="34" charset="-122"/>
              </a:rPr>
              <a:t>基</a:t>
            </a:r>
            <a:r>
              <a:rPr lang="zh-CN" altLang="en-US" sz="2400" dirty="0">
                <a:latin typeface="微软雅黑" panose="020B0503020204020204" pitchFamily="34" charset="-122"/>
                <a:ea typeface="微软雅黑" panose="020B0503020204020204" pitchFamily="34" charset="-122"/>
              </a:rPr>
              <a:t>站</a:t>
            </a:r>
            <a:r>
              <a:rPr lang="en-US" altLang="zh-CN" sz="2400" dirty="0" err="1">
                <a:latin typeface="微软雅黑" panose="020B0503020204020204" pitchFamily="34" charset="-122"/>
                <a:ea typeface="微软雅黑" panose="020B0503020204020204" pitchFamily="34" charset="-122"/>
              </a:rPr>
              <a:t>eNODEB</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smtClean="0">
                <a:latin typeface="微软雅黑" panose="020B0503020204020204" pitchFamily="34" charset="-122"/>
                <a:ea typeface="微软雅黑" panose="020B0503020204020204" pitchFamily="34" charset="-122"/>
              </a:rPr>
              <a:t>29</a:t>
            </a:r>
            <a:r>
              <a:rPr lang="zh-CN" altLang="en-US" sz="2400" dirty="0" smtClean="0">
                <a:latin typeface="微软雅黑" panose="020B0503020204020204" pitchFamily="34" charset="-122"/>
                <a:ea typeface="微软雅黑" panose="020B0503020204020204" pitchFamily="34" charset="-122"/>
              </a:rPr>
              <a:t>个顶点的凸</a:t>
            </a:r>
            <a:r>
              <a:rPr lang="en-US" altLang="zh-CN" sz="2400" dirty="0" smtClean="0">
                <a:latin typeface="微软雅黑" panose="020B0503020204020204" pitchFamily="34" charset="-122"/>
                <a:ea typeface="微软雅黑" panose="020B0503020204020204" pitchFamily="34" charset="-122"/>
              </a:rPr>
              <a:t>21</a:t>
            </a:r>
            <a:r>
              <a:rPr lang="zh-CN" altLang="en-US" sz="2400" dirty="0" smtClean="0">
                <a:latin typeface="微软雅黑" panose="020B0503020204020204" pitchFamily="34" charset="-122"/>
                <a:ea typeface="微软雅黑" panose="020B0503020204020204" pitchFamily="34" charset="-122"/>
              </a:rPr>
              <a:t>边形</a:t>
            </a:r>
          </a:p>
        </p:txBody>
      </p:sp>
      <p:pic>
        <p:nvPicPr>
          <p:cNvPr id="9" name="Picture 5" descr="凸包部分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96975"/>
            <a:ext cx="5878858" cy="4982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00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凸多边形</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11</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4"/>
          <p:cNvSpPr txBox="1">
            <a:spLocks noChangeArrowheads="1"/>
          </p:cNvSpPr>
          <p:nvPr/>
        </p:nvSpPr>
        <p:spPr>
          <a:xfrm>
            <a:off x="358774" y="1078029"/>
            <a:ext cx="11470674" cy="5630779"/>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smtClean="0">
                <a:latin typeface="微软雅黑" panose="020B0503020204020204" pitchFamily="34" charset="-122"/>
                <a:ea typeface="微软雅黑" panose="020B0503020204020204" pitchFamily="34" charset="-122"/>
              </a:rPr>
              <a:t>2</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采用</a:t>
            </a:r>
            <a:r>
              <a:rPr lang="zh-CN" altLang="en-US" sz="2400" dirty="0">
                <a:latin typeface="微软雅黑" panose="020B0503020204020204" pitchFamily="34" charset="-122"/>
                <a:ea typeface="微软雅黑" panose="020B0503020204020204" pitchFamily="34" charset="-122"/>
              </a:rPr>
              <a:t>近似的复杂度为</a:t>
            </a:r>
            <a:r>
              <a:rPr lang="en-US" altLang="zh-CN" sz="2400" dirty="0">
                <a:latin typeface="微软雅黑" panose="020B0503020204020204" pitchFamily="34" charset="-122"/>
                <a:ea typeface="微软雅黑" panose="020B0503020204020204" pitchFamily="34" charset="-122"/>
              </a:rPr>
              <a:t>O(n^2)</a:t>
            </a:r>
            <a:r>
              <a:rPr lang="zh-CN" altLang="en-US" sz="2400" dirty="0">
                <a:latin typeface="微软雅黑" panose="020B0503020204020204" pitchFamily="34" charset="-122"/>
                <a:ea typeface="微软雅黑" panose="020B0503020204020204" pitchFamily="34" charset="-122"/>
              </a:rPr>
              <a:t>的剖分算法，实现</a:t>
            </a:r>
            <a:r>
              <a:rPr lang="zh-CN" altLang="en-US" sz="2400" dirty="0" smtClean="0">
                <a:latin typeface="微软雅黑" panose="020B0503020204020204" pitchFamily="34" charset="-122"/>
                <a:ea typeface="微软雅黑" panose="020B0503020204020204" pitchFamily="34" charset="-122"/>
              </a:rPr>
              <a:t>三角剖分</a:t>
            </a:r>
            <a:endParaRPr lang="en-US" altLang="zh-CN" sz="2400" dirty="0">
              <a:latin typeface="微软雅黑" panose="020B0503020204020204" pitchFamily="34" charset="-122"/>
              <a:ea typeface="微软雅黑" panose="020B0503020204020204" pitchFamily="34" charset="-122"/>
            </a:endParaRPr>
          </a:p>
          <a:p>
            <a:pPr>
              <a:lnSpc>
                <a:spcPct val="125000"/>
              </a:lnSpc>
              <a:spcBef>
                <a:spcPts val="600"/>
              </a:spcBef>
              <a:buFont typeface="Wingdings" pitchFamily="2" charset="2"/>
              <a:buNone/>
              <a:defRPr/>
            </a:pPr>
            <a:r>
              <a:rPr lang="zh-CN" altLang="en-US" sz="2800" dirty="0" smtClean="0"/>
              <a:t>   对子问题</a:t>
            </a:r>
            <a:r>
              <a:rPr lang="en-US" altLang="zh-CN" sz="2800" dirty="0" smtClean="0"/>
              <a:t>{v(i-1),v(</a:t>
            </a:r>
            <a:r>
              <a:rPr lang="en-US" altLang="zh-CN" sz="2800" dirty="0" err="1" smtClean="0"/>
              <a:t>i</a:t>
            </a:r>
            <a:r>
              <a:rPr lang="en-US" altLang="zh-CN" sz="2800" dirty="0" smtClean="0"/>
              <a:t>),…,v(k),…v(j)}</a:t>
            </a:r>
            <a:r>
              <a:rPr lang="zh-CN" altLang="en-US" sz="2800" dirty="0" smtClean="0"/>
              <a:t>，从</a:t>
            </a:r>
            <a:r>
              <a:rPr lang="en-US" altLang="zh-CN" sz="2800" dirty="0" smtClean="0"/>
              <a:t>K(&lt;=3)</a:t>
            </a:r>
            <a:r>
              <a:rPr lang="zh-CN" altLang="en-US" sz="2800" dirty="0" smtClean="0"/>
              <a:t>个固定位置选断点</a:t>
            </a:r>
            <a:r>
              <a:rPr lang="en-US" altLang="zh-CN" sz="2800" dirty="0" smtClean="0"/>
              <a:t>v(k)</a:t>
            </a:r>
            <a:r>
              <a:rPr lang="zh-CN" altLang="en-US" sz="2800" dirty="0" smtClean="0"/>
              <a:t>，比较这</a:t>
            </a:r>
            <a:r>
              <a:rPr lang="en-US" altLang="zh-CN" sz="2800" dirty="0" smtClean="0"/>
              <a:t>K</a:t>
            </a:r>
            <a:r>
              <a:rPr lang="zh-CN" altLang="en-US" sz="2800" dirty="0" smtClean="0"/>
              <a:t>个断点的目标值，从中选取最优断点。</a:t>
            </a:r>
            <a:endParaRPr lang="en-US" altLang="zh-CN" sz="2800" dirty="0" smtClean="0"/>
          </a:p>
          <a:p>
            <a:pPr>
              <a:lnSpc>
                <a:spcPct val="125000"/>
              </a:lnSpc>
              <a:spcBef>
                <a:spcPts val="600"/>
              </a:spcBef>
              <a:buFont typeface="Wingdings" pitchFamily="2" charset="2"/>
              <a:buNone/>
              <a:defRPr/>
            </a:pPr>
            <a:endParaRPr lang="en-US" altLang="zh-CN" sz="2800" dirty="0" smtClean="0"/>
          </a:p>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要求：</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smtClean="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做图表示最优、次优三角剖分</a:t>
            </a:r>
            <a:r>
              <a:rPr lang="zh-CN" altLang="en-US" sz="2400" dirty="0" smtClean="0">
                <a:latin typeface="微软雅黑" panose="020B0503020204020204" pitchFamily="34" charset="-122"/>
                <a:ea typeface="微软雅黑" panose="020B0503020204020204" pitchFamily="34" charset="-122"/>
              </a:rPr>
              <a:t>结果</a:t>
            </a:r>
            <a:endParaRPr lang="en-US" altLang="zh-CN" sz="2400" dirty="0" smtClean="0">
              <a:latin typeface="微软雅黑" panose="020B0503020204020204" pitchFamily="34" charset="-122"/>
              <a:ea typeface="微软雅黑" panose="020B0503020204020204" pitchFamily="34" charset="-122"/>
            </a:endParaRPr>
          </a:p>
          <a:p>
            <a:pPr lvl="1" algn="l">
              <a:lnSpc>
                <a:spcPct val="125000"/>
              </a:lnSpc>
              <a:spcBef>
                <a:spcPts val="600"/>
              </a:spcBef>
              <a:buClr>
                <a:srgbClr val="FF0000"/>
              </a:buClr>
              <a:buSzPct val="80000"/>
              <a:defRPr/>
            </a:pP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可以</a:t>
            </a:r>
            <a:r>
              <a:rPr lang="zh-CN" altLang="en-US" sz="2400" dirty="0">
                <a:latin typeface="微软雅黑" panose="020B0503020204020204" pitchFamily="34" charset="-122"/>
                <a:ea typeface="微软雅黑" panose="020B0503020204020204" pitchFamily="34" charset="-122"/>
              </a:rPr>
              <a:t>手绘</a:t>
            </a: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400" dirty="0" smtClean="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计算最优、次优三角剖分对应的目标值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边长弦长</a:t>
            </a:r>
            <a:r>
              <a:rPr lang="zh-CN" altLang="en-US" sz="2400" dirty="0" smtClean="0">
                <a:latin typeface="微软雅黑" panose="020B0503020204020204" pitchFamily="34" charset="-122"/>
                <a:ea typeface="微软雅黑" panose="020B0503020204020204" pitchFamily="34" charset="-122"/>
              </a:rPr>
              <a:t>总和</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00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4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 </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0-1</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背包问题</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12</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27259" y="1039529"/>
            <a:ext cx="11521439" cy="5303520"/>
          </a:xfrm>
          <a:prstGeom prst="rect">
            <a:avLst/>
          </a:prstGeom>
        </p:spPr>
        <p:txBody>
          <a:bodyPr vert="horz" lIns="91440" tIns="45720" rIns="91440" bIns="45720" rtlCol="0">
            <a:normAutofit fontScale="92500"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600" dirty="0">
                <a:latin typeface="微软雅黑" panose="020B0503020204020204" pitchFamily="34" charset="-122"/>
                <a:ea typeface="微软雅黑" panose="020B0503020204020204" pitchFamily="34" charset="-122"/>
              </a:rPr>
              <a:t>利用</a:t>
            </a:r>
          </a:p>
          <a:p>
            <a:pPr>
              <a:lnSpc>
                <a:spcPct val="125000"/>
              </a:lnSpc>
              <a:spcBef>
                <a:spcPts val="600"/>
              </a:spcBef>
              <a:buFont typeface="Wingdings" pitchFamily="2" charset="2"/>
              <a:buNone/>
            </a:pPr>
            <a:r>
              <a:rPr lang="zh-CN" altLang="en-US" sz="2600" dirty="0" smtClean="0">
                <a:latin typeface="微软雅黑" panose="020B0503020204020204" pitchFamily="34" charset="-122"/>
                <a:ea typeface="微软雅黑" panose="020B0503020204020204" pitchFamily="34" charset="-122"/>
              </a:rPr>
              <a:t>    “附件</a:t>
            </a:r>
            <a:r>
              <a:rPr lang="en-US" altLang="zh-CN" sz="2600" dirty="0" smtClean="0">
                <a:latin typeface="微软雅黑" panose="020B0503020204020204" pitchFamily="34" charset="-122"/>
                <a:ea typeface="微软雅黑" panose="020B0503020204020204" pitchFamily="34" charset="-122"/>
              </a:rPr>
              <a:t>4.</a:t>
            </a:r>
            <a:r>
              <a:rPr lang="zh-CN" altLang="en-US" sz="2600" dirty="0" smtClean="0">
                <a:latin typeface="微软雅黑" panose="020B0503020204020204" pitchFamily="34" charset="-122"/>
                <a:ea typeface="微软雅黑" panose="020B0503020204020204" pitchFamily="34" charset="-122"/>
              </a:rPr>
              <a:t>背包问题输入数据”</a:t>
            </a:r>
          </a:p>
          <a:p>
            <a:pPr>
              <a:lnSpc>
                <a:spcPct val="125000"/>
              </a:lnSpc>
              <a:spcBef>
                <a:spcPts val="600"/>
              </a:spcBef>
              <a:buFont typeface="Wingdings" pitchFamily="2" charset="2"/>
              <a:buNone/>
            </a:pPr>
            <a:r>
              <a:rPr lang="zh-CN" altLang="en-US" sz="2600" dirty="0" smtClean="0">
                <a:latin typeface="微软雅黑" panose="020B0503020204020204" pitchFamily="34" charset="-122"/>
                <a:ea typeface="微软雅黑" panose="020B0503020204020204" pitchFamily="34" charset="-122"/>
              </a:rPr>
              <a:t>      给出的</a:t>
            </a:r>
            <a:r>
              <a:rPr lang="en-US" altLang="zh-CN" sz="2600" dirty="0" smtClean="0">
                <a:latin typeface="微软雅黑" panose="020B0503020204020204" pitchFamily="34" charset="-122"/>
                <a:ea typeface="微软雅黑" panose="020B0503020204020204" pitchFamily="34" charset="-122"/>
              </a:rPr>
              <a:t>2</a:t>
            </a:r>
            <a:r>
              <a:rPr lang="zh-CN" altLang="en-US" sz="2600" dirty="0" smtClean="0">
                <a:latin typeface="微软雅黑" panose="020B0503020204020204" pitchFamily="34" charset="-122"/>
                <a:ea typeface="微软雅黑" panose="020B0503020204020204" pitchFamily="34" charset="-122"/>
              </a:rPr>
              <a:t>组背包数据（背包容量、物品重量、物品价值）</a:t>
            </a:r>
          </a:p>
          <a:p>
            <a:pPr>
              <a:lnSpc>
                <a:spcPct val="125000"/>
              </a:lnSpc>
              <a:spcBef>
                <a:spcPts val="600"/>
              </a:spcBef>
              <a:buFont typeface="Wingdings" pitchFamily="2" charset="2"/>
              <a:buNone/>
            </a:pPr>
            <a:r>
              <a:rPr lang="zh-CN" altLang="en-US" sz="2600" dirty="0" smtClean="0">
                <a:latin typeface="微软雅黑" panose="020B0503020204020204" pitchFamily="34" charset="-122"/>
                <a:ea typeface="微软雅黑" panose="020B0503020204020204" pitchFamily="34" charset="-122"/>
              </a:rPr>
              <a:t>      ，计算最优物品装载方案</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a:latin typeface="微软雅黑" panose="020B0503020204020204" pitchFamily="34" charset="-122"/>
                <a:ea typeface="微软雅黑" panose="020B0503020204020204" pitchFamily="34" charset="-122"/>
              </a:rPr>
              <a:t> </a:t>
            </a:r>
            <a:r>
              <a:rPr lang="zh-CN" altLang="en-US" sz="2600" dirty="0" smtClean="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1</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50</a:t>
            </a:r>
            <a:r>
              <a:rPr lang="zh-CN" altLang="en-US" sz="2600" dirty="0">
                <a:latin typeface="微软雅黑" panose="020B0503020204020204" pitchFamily="34" charset="-122"/>
                <a:ea typeface="微软雅黑" panose="020B0503020204020204" pitchFamily="34" charset="-122"/>
              </a:rPr>
              <a:t>个</a:t>
            </a:r>
            <a:r>
              <a:rPr lang="zh-CN" altLang="en-US" sz="2600" dirty="0" smtClean="0">
                <a:latin typeface="微软雅黑" panose="020B0503020204020204" pitchFamily="34" charset="-122"/>
                <a:ea typeface="微软雅黑" panose="020B0503020204020204" pitchFamily="34" charset="-122"/>
              </a:rPr>
              <a:t>物品</a:t>
            </a:r>
            <a:endParaRPr lang="en-US" altLang="zh-CN" sz="2600" dirty="0" smtClean="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zh-CN" altLang="en-US" sz="2600" dirty="0" smtClean="0">
                <a:latin typeface="微软雅黑" panose="020B0503020204020204" pitchFamily="34" charset="-122"/>
                <a:ea typeface="微软雅黑" panose="020B0503020204020204" pitchFamily="34" charset="-122"/>
              </a:rPr>
              <a:t>第</a:t>
            </a:r>
            <a:r>
              <a:rPr lang="en-US" altLang="zh-CN" sz="2600" dirty="0">
                <a:latin typeface="微软雅黑" panose="020B0503020204020204" pitchFamily="34" charset="-122"/>
                <a:ea typeface="微软雅黑" panose="020B0503020204020204" pitchFamily="34" charset="-122"/>
              </a:rPr>
              <a:t>2</a:t>
            </a:r>
            <a:r>
              <a:rPr lang="zh-CN" altLang="en-US" sz="2600" dirty="0">
                <a:latin typeface="微软雅黑" panose="020B0503020204020204" pitchFamily="34" charset="-122"/>
                <a:ea typeface="微软雅黑" panose="020B0503020204020204" pitchFamily="34" charset="-122"/>
              </a:rPr>
              <a:t>组数据：</a:t>
            </a:r>
            <a:r>
              <a:rPr lang="en-US" altLang="zh-CN" sz="2600" dirty="0">
                <a:latin typeface="微软雅黑" panose="020B0503020204020204" pitchFamily="34" charset="-122"/>
                <a:ea typeface="微软雅黑" panose="020B0503020204020204" pitchFamily="34" charset="-122"/>
              </a:rPr>
              <a:t>100</a:t>
            </a:r>
            <a:r>
              <a:rPr lang="zh-CN" altLang="en-US" sz="2600" dirty="0">
                <a:latin typeface="微软雅黑" panose="020B0503020204020204" pitchFamily="34" charset="-122"/>
                <a:ea typeface="微软雅黑" panose="020B0503020204020204" pitchFamily="34" charset="-122"/>
              </a:rPr>
              <a:t>个</a:t>
            </a:r>
            <a:r>
              <a:rPr lang="zh-CN" altLang="en-US" sz="2600" dirty="0" smtClean="0">
                <a:latin typeface="微软雅黑" panose="020B0503020204020204" pitchFamily="34" charset="-122"/>
                <a:ea typeface="微软雅黑" panose="020B0503020204020204" pitchFamily="34" charset="-122"/>
              </a:rPr>
              <a:t>物品</a:t>
            </a:r>
            <a:endParaRPr lang="en-US" altLang="zh-CN" sz="2600" dirty="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defRPr/>
            </a:pPr>
            <a:r>
              <a:rPr lang="zh-CN" altLang="en-US" sz="2600" dirty="0" smtClean="0">
                <a:latin typeface="微软雅黑" panose="020B0503020204020204" pitchFamily="34" charset="-122"/>
                <a:ea typeface="微软雅黑" panose="020B0503020204020204" pitchFamily="34" charset="-122"/>
              </a:rPr>
              <a:t>要求</a:t>
            </a:r>
            <a:r>
              <a:rPr lang="zh-CN" altLang="en-US" sz="2600" dirty="0">
                <a:latin typeface="微软雅黑" panose="020B0503020204020204" pitchFamily="34" charset="-122"/>
                <a:ea typeface="微软雅黑" panose="020B0503020204020204" pitchFamily="34" charset="-122"/>
              </a:rPr>
              <a:t> </a:t>
            </a:r>
            <a:endParaRPr lang="en-US" altLang="zh-CN" sz="2600" dirty="0" smtClean="0">
              <a:latin typeface="微软雅黑" panose="020B0503020204020204" pitchFamily="34" charset="-122"/>
              <a:ea typeface="微软雅黑" panose="020B0503020204020204" pitchFamily="34" charset="-122"/>
            </a:endParaRPr>
          </a:p>
          <a:p>
            <a:pPr marL="0" lvl="1" algn="l">
              <a:lnSpc>
                <a:spcPct val="125000"/>
              </a:lnSpc>
              <a:spcBef>
                <a:spcPts val="600"/>
              </a:spcBef>
              <a:buSzPct val="100000"/>
              <a:defRPr/>
            </a:pPr>
            <a:r>
              <a:rPr lang="en-US" altLang="zh-CN" sz="2600" dirty="0">
                <a:latin typeface="微软雅黑" panose="020B0503020204020204" pitchFamily="34" charset="-122"/>
                <a:ea typeface="微软雅黑" panose="020B0503020204020204" pitchFamily="34" charset="-122"/>
              </a:rPr>
              <a:t> </a:t>
            </a:r>
            <a:r>
              <a:rPr lang="en-US" altLang="zh-CN" sz="2600" dirty="0" smtClean="0">
                <a:latin typeface="微软雅黑" panose="020B0503020204020204" pitchFamily="34" charset="-122"/>
                <a:ea typeface="微软雅黑" panose="020B0503020204020204" pitchFamily="34" charset="-122"/>
              </a:rPr>
              <a:t>     </a:t>
            </a:r>
            <a:r>
              <a:rPr lang="zh-CN" altLang="en-US" sz="2600" dirty="0" smtClean="0"/>
              <a:t>给</a:t>
            </a:r>
            <a:r>
              <a:rPr lang="zh-CN" altLang="en-US" sz="2600" dirty="0"/>
              <a:t>出</a:t>
            </a:r>
            <a:r>
              <a:rPr lang="zh-CN" altLang="en-US" sz="2600" dirty="0" smtClean="0"/>
              <a:t>最</a:t>
            </a:r>
            <a:r>
              <a:rPr lang="zh-CN" altLang="en-US" sz="2600" dirty="0"/>
              <a:t>优方案中</a:t>
            </a:r>
            <a:r>
              <a:rPr lang="zh-CN" altLang="en-US" sz="2600" dirty="0" smtClean="0"/>
              <a:t>，</a:t>
            </a:r>
            <a:endParaRPr lang="en-US" altLang="zh-CN" sz="2600" dirty="0">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smtClean="0"/>
              <a:t>1</a:t>
            </a:r>
            <a:r>
              <a:rPr lang="en-US" altLang="zh-CN" sz="2600" dirty="0"/>
              <a:t>. </a:t>
            </a:r>
            <a:r>
              <a:rPr lang="zh-CN" altLang="en-US" sz="2600" dirty="0"/>
              <a:t>各个物品是否被放</a:t>
            </a:r>
            <a:r>
              <a:rPr lang="zh-CN" altLang="en-US" sz="2600" dirty="0" smtClean="0"/>
              <a:t>入</a:t>
            </a:r>
            <a:endParaRPr lang="en-US" altLang="zh-CN" sz="2600" dirty="0" smtClean="0"/>
          </a:p>
          <a:p>
            <a:pPr marL="800100" lvl="1" indent="-342900" algn="l">
              <a:lnSpc>
                <a:spcPct val="125000"/>
              </a:lnSpc>
              <a:spcBef>
                <a:spcPts val="600"/>
              </a:spcBef>
              <a:buClr>
                <a:srgbClr val="FF0000"/>
              </a:buClr>
              <a:buSzPct val="80000"/>
              <a:buFont typeface="Wingdings" panose="05000000000000000000" pitchFamily="2" charset="2"/>
              <a:buChar char="n"/>
              <a:defRPr/>
            </a:pPr>
            <a:r>
              <a:rPr lang="en-US" altLang="zh-CN" sz="2600" dirty="0" smtClean="0"/>
              <a:t>2</a:t>
            </a:r>
            <a:r>
              <a:rPr lang="en-US" altLang="zh-CN" sz="2600" dirty="0"/>
              <a:t>. </a:t>
            </a:r>
            <a:r>
              <a:rPr lang="zh-CN" altLang="en-US" sz="2600" dirty="0"/>
              <a:t>物品放入后的背包总重量、总</a:t>
            </a:r>
            <a:r>
              <a:rPr lang="zh-CN" altLang="en-US" sz="2600" dirty="0" smtClean="0"/>
              <a:t>价值</a:t>
            </a:r>
            <a:endParaRPr lang="zh-CN" altLang="en-US" sz="2600" dirty="0"/>
          </a:p>
        </p:txBody>
      </p:sp>
      <p:graphicFrame>
        <p:nvGraphicFramePr>
          <p:cNvPr id="2" name="对象 1"/>
          <p:cNvGraphicFramePr>
            <a:graphicFrameLocks noChangeAspect="1"/>
          </p:cNvGraphicFramePr>
          <p:nvPr>
            <p:extLst>
              <p:ext uri="{D42A27DB-BD31-4B8C-83A1-F6EECF244321}">
                <p14:modId xmlns:p14="http://schemas.microsoft.com/office/powerpoint/2010/main" val="1366831642"/>
              </p:ext>
            </p:extLst>
          </p:nvPr>
        </p:nvGraphicFramePr>
        <p:xfrm>
          <a:off x="8959514" y="1291539"/>
          <a:ext cx="1615553" cy="1391171"/>
        </p:xfrm>
        <a:graphic>
          <a:graphicData uri="http://schemas.openxmlformats.org/presentationml/2006/ole">
            <mc:AlternateContent xmlns:mc="http://schemas.openxmlformats.org/markup-compatibility/2006">
              <mc:Choice xmlns:v="urn:schemas-microsoft-com:vml" Requires="v">
                <p:oleObj spid="_x0000_s17417" name="包装程序外壳对象" showAsIcon="1" r:id="rId3" imgW="914400" imgH="787320" progId="Package">
                  <p:embed/>
                </p:oleObj>
              </mc:Choice>
              <mc:Fallback>
                <p:oleObj name="包装程序外壳对象" showAsIcon="1" r:id="rId3" imgW="914400" imgH="787320" progId="Package">
                  <p:embed/>
                  <p:pic>
                    <p:nvPicPr>
                      <p:cNvPr id="0" name=""/>
                      <p:cNvPicPr/>
                      <p:nvPr/>
                    </p:nvPicPr>
                    <p:blipFill>
                      <a:blip r:embed="rId4"/>
                      <a:stretch>
                        <a:fillRect/>
                      </a:stretch>
                    </p:blipFill>
                    <p:spPr>
                      <a:xfrm>
                        <a:off x="8959514" y="1291539"/>
                        <a:ext cx="1615553" cy="1391171"/>
                      </a:xfrm>
                      <a:prstGeom prst="rect">
                        <a:avLst/>
                      </a:prstGeom>
                    </p:spPr>
                  </p:pic>
                </p:oleObj>
              </mc:Fallback>
            </mc:AlternateContent>
          </a:graphicData>
        </a:graphic>
      </p:graphicFrame>
    </p:spTree>
    <p:extLst>
      <p:ext uri="{BB962C8B-B14F-4D97-AF65-F5344CB8AC3E}">
        <p14:creationId xmlns:p14="http://schemas.microsoft.com/office/powerpoint/2010/main" val="5903528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indent="-342900">
              <a:lnSpc>
                <a:spcPct val="125000"/>
              </a:lnSpc>
              <a:spcBef>
                <a:spcPts val="600"/>
              </a:spcBef>
              <a:buFont typeface="Wingdings" panose="05000000000000000000" pitchFamily="2" charset="2"/>
              <a:buChar char="l"/>
              <a:defRPr/>
            </a:pPr>
            <a:r>
              <a:rPr lang="zh-CN" altLang="zh-CN" sz="2400" dirty="0">
                <a:latin typeface="微软雅黑" panose="020B0503020204020204" pitchFamily="34" charset="-122"/>
                <a:ea typeface="微软雅黑" panose="020B0503020204020204" pitchFamily="34" charset="-122"/>
              </a:rPr>
              <a:t>评分参考标准如下（按照</a:t>
            </a:r>
            <a:r>
              <a:rPr lang="en-US" altLang="zh-CN" sz="2400" dirty="0">
                <a:latin typeface="微软雅黑" panose="020B0503020204020204" pitchFamily="34" charset="-122"/>
                <a:ea typeface="微软雅黑" panose="020B0503020204020204" pitchFamily="34" charset="-122"/>
              </a:rPr>
              <a:t>100</a:t>
            </a:r>
            <a:r>
              <a:rPr lang="zh-CN" altLang="zh-CN" sz="2400" dirty="0">
                <a:latin typeface="微软雅黑" panose="020B0503020204020204" pitchFamily="34" charset="-122"/>
                <a:ea typeface="微软雅黑" panose="020B0503020204020204" pitchFamily="34" charset="-122"/>
              </a:rPr>
              <a:t>分计算</a:t>
            </a:r>
            <a:r>
              <a:rPr lang="zh-CN" altLang="zh-CN" sz="2400" dirty="0" smtClean="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针对上述典型问题，至少针对其中四个问题，编程实现四个算法，程序能够针对一种输入正常运行，给出正确结果，并提交代码及实验报告：</a:t>
            </a:r>
            <a:r>
              <a:rPr lang="en-US" altLang="zh-CN" sz="2400" dirty="0">
                <a:latin typeface="微软雅黑" panose="020B0503020204020204" pitchFamily="34" charset="-122"/>
                <a:ea typeface="微软雅黑" panose="020B0503020204020204" pitchFamily="34" charset="-122"/>
              </a:rPr>
              <a:t>60~70</a:t>
            </a:r>
            <a:r>
              <a:rPr lang="zh-CN" altLang="zh-CN" sz="2400" dirty="0">
                <a:latin typeface="微软雅黑" panose="020B0503020204020204" pitchFamily="34" charset="-122"/>
                <a:ea typeface="微软雅黑" panose="020B0503020204020204" pitchFamily="34" charset="-122"/>
              </a:rPr>
              <a:t>分。每缺少一个算法，扣</a:t>
            </a:r>
            <a:r>
              <a:rPr lang="en-US" altLang="zh-CN" sz="2400" dirty="0">
                <a:latin typeface="微软雅黑" panose="020B0503020204020204" pitchFamily="34" charset="-122"/>
                <a:ea typeface="微软雅黑" panose="020B0503020204020204" pitchFamily="34" charset="-122"/>
              </a:rPr>
              <a:t>15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算法程序能够面对多种输入和边界条件（至少五种）稳定运行，输出正确结果，算法性能符合预期，并且按期提交代码及实验报告：</a:t>
            </a:r>
            <a:r>
              <a:rPr lang="en-US" altLang="zh-CN" sz="2400" dirty="0">
                <a:latin typeface="微软雅黑" panose="020B0503020204020204" pitchFamily="34" charset="-122"/>
                <a:ea typeface="微软雅黑" panose="020B0503020204020204" pitchFamily="34" charset="-122"/>
              </a:rPr>
              <a:t>71~91</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的前提下，能够观察对比不同规模的输入数据下，算法的运行时间和空间占用的变化，分析算法时间和空间复杂性：</a:t>
            </a:r>
            <a:r>
              <a:rPr lang="en-US" altLang="zh-CN" sz="2400" dirty="0">
                <a:latin typeface="微软雅黑" panose="020B0503020204020204" pitchFamily="34" charset="-122"/>
                <a:ea typeface="微软雅黑" panose="020B0503020204020204" pitchFamily="34" charset="-122"/>
              </a:rPr>
              <a:t>92~95</a:t>
            </a:r>
            <a:r>
              <a:rPr lang="zh-CN" altLang="zh-CN" sz="2400" dirty="0">
                <a:latin typeface="微软雅黑" panose="020B0503020204020204" pitchFamily="34" charset="-122"/>
                <a:ea typeface="微软雅黑" panose="020B0503020204020204" pitchFamily="34" charset="-122"/>
              </a:rPr>
              <a:t>分；</a:t>
            </a:r>
            <a:endParaRPr lang="en-US" altLang="zh-CN" sz="2400" dirty="0">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zh-CN" sz="2400" dirty="0">
                <a:latin typeface="微软雅黑" panose="020B0503020204020204" pitchFamily="34" charset="-122"/>
                <a:ea typeface="微软雅黑" panose="020B0503020204020204" pitchFamily="34" charset="-122"/>
              </a:rPr>
              <a:t>在满足</a:t>
            </a:r>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的前提下，提出改进算法性能的思路及方法，并付诸实现：</a:t>
            </a:r>
            <a:r>
              <a:rPr lang="en-US" altLang="zh-CN" sz="2400" dirty="0">
                <a:latin typeface="微软雅黑" panose="020B0503020204020204" pitchFamily="34" charset="-122"/>
                <a:ea typeface="微软雅黑" panose="020B0503020204020204" pitchFamily="34" charset="-122"/>
              </a:rPr>
              <a:t>96-100</a:t>
            </a:r>
            <a:r>
              <a:rPr lang="zh-CN" altLang="zh-CN" sz="2400" dirty="0" smtClean="0">
                <a:latin typeface="微软雅黑" panose="020B0503020204020204" pitchFamily="34" charset="-122"/>
                <a:ea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评分标准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1178639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作业提交要求</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14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a:spLocks noGrp="1" noChangeArrowheads="1"/>
          </p:cNvSpPr>
          <p:nvPr>
            <p:ph idx="1"/>
          </p:nvPr>
        </p:nvSpPr>
        <p:spPr>
          <a:xfrm>
            <a:off x="319544" y="1113504"/>
            <a:ext cx="11567656" cy="5744496"/>
          </a:xfrm>
        </p:spPr>
        <p:txBody>
          <a:bodyPr>
            <a:normAutofit fontScale="40000" lnSpcReduction="20000"/>
          </a:bodyPr>
          <a:lstStyle/>
          <a:p>
            <a:pPr marL="342900" indent="-342900" algn="l">
              <a:lnSpc>
                <a:spcPct val="145000"/>
              </a:lnSpc>
              <a:spcBef>
                <a:spcPts val="600"/>
              </a:spcBef>
              <a:buFont typeface="Wingdings" panose="05000000000000000000" pitchFamily="2" charset="2"/>
              <a:buChar char="l"/>
              <a:defRPr/>
            </a:pPr>
            <a:r>
              <a:rPr lang="zh-CN" altLang="en-US" sz="6000" dirty="0" smtClean="0">
                <a:latin typeface="微软雅黑" panose="020B0503020204020204" pitchFamily="34" charset="-122"/>
                <a:ea typeface="微软雅黑" panose="020B0503020204020204" pitchFamily="34" charset="-122"/>
              </a:rPr>
              <a:t>通过</a:t>
            </a:r>
            <a:r>
              <a:rPr lang="zh-CN" altLang="en-US" sz="6000" dirty="0">
                <a:latin typeface="微软雅黑" panose="020B0503020204020204" pitchFamily="34" charset="-122"/>
                <a:ea typeface="微软雅黑" panose="020B0503020204020204" pitchFamily="34" charset="-122"/>
              </a:rPr>
              <a:t>电子邮件提交电子版作业文档，</a:t>
            </a:r>
            <a:r>
              <a:rPr lang="en-US" altLang="zh-CN" sz="6000" dirty="0" err="1">
                <a:latin typeface="微软雅黑" panose="020B0503020204020204" pitchFamily="34" charset="-122"/>
                <a:ea typeface="微软雅黑" panose="020B0503020204020204" pitchFamily="34" charset="-122"/>
              </a:rPr>
              <a:t>pdf</a:t>
            </a:r>
            <a:r>
              <a:rPr lang="zh-CN" altLang="en-US" sz="6000" dirty="0">
                <a:latin typeface="微软雅黑" panose="020B0503020204020204" pitchFamily="34" charset="-122"/>
                <a:ea typeface="微软雅黑" panose="020B0503020204020204" pitchFamily="34" charset="-122"/>
              </a:rPr>
              <a:t>格式</a:t>
            </a:r>
            <a:endParaRPr lang="en-US" altLang="zh-CN" sz="6000" dirty="0">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邮件主题：算法设计与分析作业</a:t>
            </a:r>
            <a:r>
              <a:rPr lang="zh-CN" altLang="en-US" sz="6000" dirty="0" smtClean="0">
                <a:latin typeface="微软雅黑" panose="020B0503020204020204" pitchFamily="34" charset="-122"/>
                <a:ea typeface="微软雅黑" panose="020B0503020204020204" pitchFamily="34" charset="-122"/>
              </a:rPr>
              <a:t>提交（</a:t>
            </a:r>
            <a:r>
              <a:rPr lang="zh-CN" altLang="en-US" sz="6000" dirty="0">
                <a:latin typeface="微软雅黑" panose="020B0503020204020204" pitchFamily="34" charset="-122"/>
                <a:ea typeface="微软雅黑" panose="020B0503020204020204" pitchFamily="34" charset="-122"/>
              </a:rPr>
              <a:t>第</a:t>
            </a:r>
            <a:r>
              <a:rPr lang="en-US" altLang="zh-CN" sz="6000" dirty="0">
                <a:latin typeface="微软雅黑" panose="020B0503020204020204" pitchFamily="34" charset="-122"/>
                <a:ea typeface="微软雅黑" panose="020B0503020204020204" pitchFamily="34" charset="-122"/>
              </a:rPr>
              <a:t>xx</a:t>
            </a:r>
            <a:r>
              <a:rPr lang="zh-CN" altLang="en-US" sz="6000" dirty="0">
                <a:latin typeface="微软雅黑" panose="020B0503020204020204" pitchFamily="34" charset="-122"/>
                <a:ea typeface="微软雅黑" panose="020B0503020204020204" pitchFamily="34" charset="-122"/>
              </a:rPr>
              <a:t>章</a:t>
            </a:r>
            <a:r>
              <a:rPr lang="zh-CN" altLang="en-US" sz="6000" dirty="0" smtClean="0">
                <a:latin typeface="微软雅黑" panose="020B0503020204020204" pitchFamily="34" charset="-122"/>
                <a:ea typeface="微软雅黑" panose="020B0503020204020204" pitchFamily="34" charset="-122"/>
              </a:rPr>
              <a:t>）</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班级</a:t>
            </a:r>
            <a:r>
              <a:rPr lang="en-US" altLang="zh-CN" sz="6000" dirty="0">
                <a:latin typeface="微软雅黑" panose="020B0503020204020204" pitchFamily="34" charset="-122"/>
                <a:ea typeface="微软雅黑" panose="020B0503020204020204" pitchFamily="34" charset="-122"/>
              </a:rPr>
              <a:t>-</a:t>
            </a:r>
            <a:r>
              <a:rPr lang="zh-CN" altLang="en-US" sz="6000" dirty="0">
                <a:latin typeface="微软雅黑" panose="020B0503020204020204" pitchFamily="34" charset="-122"/>
                <a:ea typeface="微软雅黑" panose="020B0503020204020204" pitchFamily="34" charset="-122"/>
              </a:rPr>
              <a:t>姓名</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作业文档内容包括：</a:t>
            </a:r>
          </a:p>
          <a:p>
            <a:pPr marL="800100" lvl="1" indent="-342900" algn="l">
              <a:lnSpc>
                <a:spcPct val="145000"/>
              </a:lnSpc>
              <a:spcBef>
                <a:spcPts val="600"/>
              </a:spcBef>
              <a:buClr>
                <a:srgbClr val="FF0000"/>
              </a:buClr>
              <a:buSzPct val="80000"/>
              <a:buFont typeface="Wingdings" panose="05000000000000000000" pitchFamily="2" charset="2"/>
              <a:buChar char="n"/>
              <a:defRPr/>
            </a:pPr>
            <a:r>
              <a:rPr lang="zh-CN" altLang="en-US" sz="6000" dirty="0">
                <a:latin typeface="微软雅黑" panose="020B0503020204020204" pitchFamily="34" charset="-122"/>
                <a:ea typeface="微软雅黑" panose="020B0503020204020204" pitchFamily="34" charset="-122"/>
              </a:rPr>
              <a:t> </a:t>
            </a:r>
            <a:r>
              <a:rPr lang="zh-CN" altLang="en-US" sz="6000" dirty="0" smtClean="0">
                <a:latin typeface="微软雅黑" panose="020B0503020204020204" pitchFamily="34" charset="-122"/>
                <a:ea typeface="微软雅黑" panose="020B0503020204020204" pitchFamily="34" charset="-122"/>
              </a:rPr>
              <a:t>源程序</a:t>
            </a:r>
            <a:r>
              <a:rPr lang="zh-CN" altLang="en-US" sz="6000" dirty="0">
                <a:latin typeface="微软雅黑" panose="020B0503020204020204" pitchFamily="34" charset="-122"/>
                <a:ea typeface="微软雅黑" panose="020B0503020204020204" pitchFamily="34" charset="-122"/>
              </a:rPr>
              <a:t>代码，运行结果</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文档名称：</a:t>
            </a:r>
          </a:p>
          <a:p>
            <a:pPr eaLnBrk="1" hangingPunct="1">
              <a:lnSpc>
                <a:spcPct val="90000"/>
              </a:lnSpc>
              <a:buFont typeface="Wingdings" pitchFamily="2" charset="2"/>
              <a:buNone/>
              <a:defRPr/>
            </a:pPr>
            <a:r>
              <a:rPr lang="zh-CN" altLang="en-US" sz="6000" dirty="0" smtClean="0"/>
              <a:t>     班号</a:t>
            </a:r>
            <a:r>
              <a:rPr lang="en-US" altLang="zh-CN" sz="6000" dirty="0" smtClean="0"/>
              <a:t>_</a:t>
            </a:r>
            <a:r>
              <a:rPr lang="zh-CN" altLang="en-US" sz="6000" dirty="0" smtClean="0"/>
              <a:t>学号</a:t>
            </a:r>
            <a:r>
              <a:rPr lang="en-US" altLang="zh-CN" sz="6000" dirty="0" smtClean="0"/>
              <a:t>_</a:t>
            </a:r>
            <a:r>
              <a:rPr lang="zh-CN" altLang="en-US" sz="6000" dirty="0" smtClean="0"/>
              <a:t>姓名</a:t>
            </a:r>
            <a:r>
              <a:rPr lang="en-US" altLang="zh-CN" sz="6000" dirty="0" smtClean="0"/>
              <a:t>_</a:t>
            </a:r>
            <a:r>
              <a:rPr lang="zh-CN" altLang="en-US" sz="6000" dirty="0" smtClean="0"/>
              <a:t>算法设计与分析</a:t>
            </a:r>
            <a:r>
              <a:rPr lang="en-US" altLang="zh-CN" sz="6000" dirty="0" smtClean="0"/>
              <a:t>_</a:t>
            </a:r>
            <a:r>
              <a:rPr lang="zh-CN" altLang="en-US" sz="6000" dirty="0" smtClean="0"/>
              <a:t>第</a:t>
            </a:r>
            <a:r>
              <a:rPr lang="en-US" altLang="zh-CN" sz="6000" dirty="0" smtClean="0"/>
              <a:t>xx</a:t>
            </a:r>
            <a:r>
              <a:rPr lang="zh-CN" altLang="en-US" sz="6000" dirty="0" smtClean="0"/>
              <a:t>章</a:t>
            </a: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各章作业布置后，三周内提交</a:t>
            </a:r>
            <a:endParaRPr lang="en-US" altLang="zh-CN" sz="6000" dirty="0">
              <a:latin typeface="微软雅黑" panose="020B0503020204020204" pitchFamily="34" charset="-122"/>
              <a:ea typeface="微软雅黑" panose="020B0503020204020204" pitchFamily="34" charset="-122"/>
            </a:endParaRPr>
          </a:p>
          <a:p>
            <a:pPr marL="800100" lvl="1" indent="-342900" algn="l">
              <a:lnSpc>
                <a:spcPct val="145000"/>
              </a:lnSpc>
              <a:spcBef>
                <a:spcPts val="600"/>
              </a:spcBef>
              <a:buClr>
                <a:srgbClr val="FF0000"/>
              </a:buClr>
              <a:buSzPct val="80000"/>
              <a:buFont typeface="Wingdings" panose="05000000000000000000" pitchFamily="2" charset="2"/>
              <a:buChar char="n"/>
              <a:defRPr/>
            </a:pPr>
            <a:r>
              <a:rPr lang="en-US" altLang="zh-CN" sz="6000" dirty="0">
                <a:solidFill>
                  <a:srgbClr val="FF0000"/>
                </a:solidFill>
                <a:latin typeface="微软雅黑" panose="020B0503020204020204" pitchFamily="34" charset="-122"/>
                <a:ea typeface="微软雅黑" panose="020B0503020204020204" pitchFamily="34" charset="-122"/>
              </a:rPr>
              <a:t> </a:t>
            </a:r>
            <a:r>
              <a:rPr lang="zh-CN" altLang="en-US" sz="6000" dirty="0" smtClean="0">
                <a:solidFill>
                  <a:srgbClr val="FF0000"/>
                </a:solidFill>
                <a:latin typeface="微软雅黑" panose="020B0503020204020204" pitchFamily="34" charset="-122"/>
                <a:ea typeface="微软雅黑" panose="020B0503020204020204" pitchFamily="34" charset="-122"/>
              </a:rPr>
              <a:t>不要</a:t>
            </a:r>
            <a:r>
              <a:rPr lang="zh-CN" altLang="en-US" sz="6000" dirty="0">
                <a:solidFill>
                  <a:srgbClr val="FF0000"/>
                </a:solidFill>
                <a:latin typeface="微软雅黑" panose="020B0503020204020204" pitchFamily="34" charset="-122"/>
                <a:ea typeface="微软雅黑" panose="020B0503020204020204" pitchFamily="34" charset="-122"/>
              </a:rPr>
              <a:t>拖到期末各章作业一起</a:t>
            </a:r>
            <a:r>
              <a:rPr lang="zh-CN" altLang="en-US" sz="6000" dirty="0" smtClean="0">
                <a:solidFill>
                  <a:srgbClr val="FF0000"/>
                </a:solidFill>
                <a:latin typeface="微软雅黑" panose="020B0503020204020204" pitchFamily="34" charset="-122"/>
                <a:ea typeface="微软雅黑" panose="020B0503020204020204" pitchFamily="34" charset="-122"/>
              </a:rPr>
              <a:t>提交</a:t>
            </a:r>
            <a:r>
              <a:rPr lang="zh-CN" altLang="en-US" sz="6000" dirty="0">
                <a:solidFill>
                  <a:srgbClr val="FF0000"/>
                </a:solidFill>
                <a:latin typeface="微软雅黑" panose="020B0503020204020204" pitchFamily="34" charset="-122"/>
                <a:ea typeface="微软雅黑" panose="020B0503020204020204" pitchFamily="34" charset="-122"/>
              </a:rPr>
              <a:t>，</a:t>
            </a:r>
            <a:r>
              <a:rPr lang="zh-CN" altLang="en-US" sz="6000" dirty="0" smtClean="0">
                <a:solidFill>
                  <a:srgbClr val="FF0000"/>
                </a:solidFill>
                <a:latin typeface="微软雅黑" panose="020B0503020204020204" pitchFamily="34" charset="-122"/>
                <a:ea typeface="微软雅黑" panose="020B0503020204020204" pitchFamily="34" charset="-122"/>
              </a:rPr>
              <a:t>延时</a:t>
            </a:r>
            <a:r>
              <a:rPr lang="zh-CN" altLang="en-US" sz="6000" dirty="0">
                <a:solidFill>
                  <a:srgbClr val="FF0000"/>
                </a:solidFill>
                <a:latin typeface="微软雅黑" panose="020B0503020204020204" pitchFamily="34" charset="-122"/>
                <a:ea typeface="微软雅黑" panose="020B0503020204020204" pitchFamily="34" charset="-122"/>
              </a:rPr>
              <a:t>提交，扣分！</a:t>
            </a:r>
            <a:endParaRPr lang="en-US" altLang="zh-CN" sz="6000" dirty="0">
              <a:solidFill>
                <a:srgbClr val="FF0000"/>
              </a:solidFill>
              <a:latin typeface="微软雅黑" panose="020B0503020204020204" pitchFamily="34" charset="-122"/>
              <a:ea typeface="微软雅黑" panose="020B0503020204020204" pitchFamily="34" charset="-122"/>
            </a:endParaRPr>
          </a:p>
          <a:p>
            <a:pPr marL="342900" indent="-342900" algn="l">
              <a:lnSpc>
                <a:spcPct val="145000"/>
              </a:lnSpc>
              <a:spcBef>
                <a:spcPts val="600"/>
              </a:spcBef>
              <a:buFont typeface="Wingdings" panose="05000000000000000000" pitchFamily="2" charset="2"/>
              <a:buChar char="l"/>
              <a:defRPr/>
            </a:pPr>
            <a:r>
              <a:rPr lang="zh-CN" altLang="en-US" sz="6000" dirty="0">
                <a:latin typeface="微软雅黑" panose="020B0503020204020204" pitchFamily="34" charset="-122"/>
                <a:ea typeface="微软雅黑" panose="020B0503020204020204" pitchFamily="34" charset="-122"/>
              </a:rPr>
              <a:t>邮件地址</a:t>
            </a:r>
            <a:r>
              <a:rPr lang="zh-CN" altLang="en-US" sz="6000" dirty="0" smtClean="0">
                <a:latin typeface="微软雅黑" panose="020B0503020204020204" pitchFamily="34" charset="-122"/>
                <a:ea typeface="微软雅黑" panose="020B0503020204020204" pitchFamily="34" charset="-122"/>
              </a:rPr>
              <a:t>：</a:t>
            </a:r>
            <a:r>
              <a:rPr lang="en-US" altLang="zh-CN" sz="6000" dirty="0"/>
              <a:t> </a:t>
            </a:r>
            <a:r>
              <a:rPr lang="zh-CN" altLang="en-US" sz="6000" dirty="0"/>
              <a:t>研究生</a:t>
            </a:r>
            <a:r>
              <a:rPr lang="zh-CN" altLang="en-US" sz="6000" dirty="0">
                <a:latin typeface="微软雅黑" panose="020B0503020204020204" pitchFamily="34" charset="-122"/>
                <a:ea typeface="微软雅黑" panose="020B0503020204020204" pitchFamily="34" charset="-122"/>
              </a:rPr>
              <a:t>助教</a:t>
            </a:r>
            <a:r>
              <a:rPr lang="en-US" altLang="zh-CN" sz="6000" dirty="0">
                <a:latin typeface="微软雅黑" panose="020B0503020204020204" pitchFamily="34" charset="-122"/>
                <a:ea typeface="微软雅黑" panose="020B0503020204020204" pitchFamily="34" charset="-122"/>
              </a:rPr>
              <a:t>: </a:t>
            </a:r>
            <a:r>
              <a:rPr lang="zh-CN" altLang="en-US" sz="6000" smtClean="0">
                <a:latin typeface="微软雅黑" panose="020B0503020204020204" pitchFamily="34" charset="-122"/>
                <a:ea typeface="微软雅黑" panose="020B0503020204020204" pitchFamily="34" charset="-122"/>
              </a:rPr>
              <a:t>王苑汀，</a:t>
            </a:r>
            <a:r>
              <a:rPr lang="en-US" altLang="zh-CN" sz="6000" smtClean="0">
                <a:latin typeface="微软雅黑" panose="020B0503020204020204" pitchFamily="34" charset="-122"/>
                <a:ea typeface="微软雅黑" panose="020B0503020204020204" pitchFamily="34" charset="-122"/>
                <a:hlinkClick r:id="rId2"/>
              </a:rPr>
              <a:t>835206823@qq.com</a:t>
            </a:r>
            <a:endParaRPr lang="en-US" altLang="zh-CN" sz="6000" dirty="0" smtClean="0">
              <a:latin typeface="微软雅黑" panose="020B0503020204020204" pitchFamily="34" charset="-122"/>
              <a:ea typeface="微软雅黑" panose="020B0503020204020204" pitchFamily="34" charset="-122"/>
            </a:endParaRPr>
          </a:p>
          <a:p>
            <a:pPr algn="l">
              <a:lnSpc>
                <a:spcPct val="145000"/>
              </a:lnSpc>
              <a:spcBef>
                <a:spcPts val="600"/>
              </a:spcBef>
              <a:defRPr/>
            </a:pPr>
            <a:r>
              <a:rPr lang="en-US" altLang="zh-CN" sz="6000" dirty="0">
                <a:latin typeface="微软雅黑" panose="020B0503020204020204" pitchFamily="34" charset="-122"/>
                <a:ea typeface="微软雅黑" panose="020B0503020204020204" pitchFamily="34" charset="-122"/>
              </a:rPr>
              <a:t> </a:t>
            </a:r>
            <a:r>
              <a:rPr lang="en-US" altLang="zh-CN" sz="6000" dirty="0" smtClean="0">
                <a:latin typeface="微软雅黑" panose="020B0503020204020204" pitchFamily="34" charset="-122"/>
                <a:ea typeface="微软雅黑" panose="020B0503020204020204" pitchFamily="34" charset="-122"/>
              </a:rPr>
              <a:t>                     yewen@bupt.edu.cn</a:t>
            </a:r>
            <a:endParaRPr lang="en-US" altLang="zh-CN" sz="6000" dirty="0">
              <a:latin typeface="微软雅黑" panose="020B0503020204020204" pitchFamily="34" charset="-122"/>
              <a:ea typeface="微软雅黑" panose="020B0503020204020204" pitchFamily="34" charset="-122"/>
            </a:endParaRPr>
          </a:p>
          <a:p>
            <a:pPr marL="0" indent="0" eaLnBrk="1" hangingPunct="1">
              <a:lnSpc>
                <a:spcPct val="90000"/>
              </a:lnSpc>
              <a:buFont typeface="Wingdings" pitchFamily="2" charset="2"/>
              <a:buNone/>
              <a:defRPr/>
            </a:pPr>
            <a:r>
              <a:rPr lang="en-US" altLang="zh-CN" sz="2800" b="1" dirty="0" smtClean="0"/>
              <a:t>             </a:t>
            </a:r>
            <a:endParaRPr lang="en-US" altLang="zh-CN" sz="2800" dirty="0" smtClean="0"/>
          </a:p>
        </p:txBody>
      </p:sp>
    </p:spTree>
    <p:extLst>
      <p:ext uri="{BB962C8B-B14F-4D97-AF65-F5344CB8AC3E}">
        <p14:creationId xmlns:p14="http://schemas.microsoft.com/office/powerpoint/2010/main" val="3942843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734E1152-DE26-CD4C-AFA9-54AB258D2D57}"/>
              </a:ext>
            </a:extLst>
          </p:cNvPr>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实验内容</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endParaRPr kumimoji="1" lang="zh-CN" altLang="en-US" sz="2400" dirty="0"/>
          </a:p>
        </p:txBody>
      </p:sp>
      <p:sp>
        <p:nvSpPr>
          <p:cNvPr id="4" name="日期占位符 3">
            <a:extLst>
              <a:ext uri="{FF2B5EF4-FFF2-40B4-BE49-F238E27FC236}">
                <a16:creationId xmlns:a16="http://schemas.microsoft.com/office/drawing/2014/main" xmlns="" id="{E329F187-85A8-BF4F-B900-B44466D39A31}"/>
              </a:ext>
            </a:extLst>
          </p:cNvPr>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a:extLst>
              <a:ext uri="{FF2B5EF4-FFF2-40B4-BE49-F238E27FC236}">
                <a16:creationId xmlns:a16="http://schemas.microsoft.com/office/drawing/2014/main" xmlns="" id="{272C68F8-A28B-6940-9EDF-E2FD696DA554}"/>
              </a:ext>
            </a:extLst>
          </p:cNvPr>
          <p:cNvSpPr>
            <a:spLocks noGrp="1"/>
          </p:cNvSpPr>
          <p:nvPr>
            <p:ph type="sldNum" sz="quarter" idx="12"/>
          </p:nvPr>
        </p:nvSpPr>
        <p:spPr>
          <a:xfrm>
            <a:off x="11021943" y="6546433"/>
            <a:ext cx="1170057" cy="307777"/>
          </a:xfrm>
        </p:spPr>
        <p:txBody>
          <a:bodyPr/>
          <a:lstStyle/>
          <a:p>
            <a:pPr algn="l"/>
            <a:r>
              <a:rPr kumimoji="1" lang="en-US" altLang="zh-CN" dirty="0"/>
              <a:t>PAGE</a:t>
            </a:r>
            <a:r>
              <a:rPr kumimoji="1" lang="zh-CN" altLang="en-US" dirty="0"/>
              <a:t> </a:t>
            </a:r>
            <a:fld id="{45C466B8-AFC2-AE4B-94BC-EF87A0F7179E}" type="slidenum">
              <a:rPr kumimoji="1" lang="zh-CN" altLang="en-US" smtClean="0"/>
              <a:pPr algn="l"/>
              <a:t>2</a:t>
            </a:fld>
            <a:endParaRPr kumimoji="1" lang="zh-CN" altLang="en-US" dirty="0"/>
          </a:p>
        </p:txBody>
      </p:sp>
      <p:sp>
        <p:nvSpPr>
          <p:cNvPr id="9" name="Content Placeholder 2">
            <a:extLst>
              <a:ext uri="{FF2B5EF4-FFF2-40B4-BE49-F238E27FC236}">
                <a16:creationId xmlns="" xmlns:a16="http://schemas.microsoft.com/office/drawing/2014/main" id="{55F986D5-D7D9-6446-9526-9389CD9831D8}"/>
              </a:ext>
            </a:extLst>
          </p:cNvPr>
          <p:cNvSpPr>
            <a:spLocks noGrp="1"/>
          </p:cNvSpPr>
          <p:nvPr>
            <p:ph idx="12"/>
          </p:nvPr>
        </p:nvSpPr>
        <p:spPr>
          <a:xfrm>
            <a:off x="375139" y="1094648"/>
            <a:ext cx="11441722" cy="2986464"/>
          </a:xfrm>
          <a:noFill/>
        </p:spPr>
        <p:txBody>
          <a:bodyPr/>
          <a:lstStyle/>
          <a:p>
            <a:pPr marL="342900" indent="-342900" algn="l">
              <a:lnSpc>
                <a:spcPct val="125000"/>
              </a:lnSpc>
              <a:spcBef>
                <a:spcPts val="600"/>
              </a:spcBef>
              <a:buFont typeface="Wingdings" panose="05000000000000000000" pitchFamily="2" charset="2"/>
              <a:buChar char="l"/>
            </a:pPr>
            <a:r>
              <a:rPr lang="zh-CN" altLang="en-US" sz="2400" dirty="0" smtClean="0">
                <a:solidFill>
                  <a:schemeClr val="tx1"/>
                </a:solidFill>
                <a:latin typeface="微软雅黑" panose="020B0503020204020204" pitchFamily="34" charset="-122"/>
                <a:ea typeface="微软雅黑" panose="020B0503020204020204" pitchFamily="34" charset="-122"/>
              </a:rPr>
              <a:t>编程</a:t>
            </a:r>
            <a:r>
              <a:rPr lang="zh-CN" altLang="en-US" sz="2400" dirty="0">
                <a:solidFill>
                  <a:schemeClr val="tx1"/>
                </a:solidFill>
                <a:latin typeface="微软雅黑" panose="020B0503020204020204" pitchFamily="34" charset="-122"/>
                <a:ea typeface="微软雅黑" panose="020B0503020204020204" pitchFamily="34" charset="-122"/>
              </a:rPr>
              <a:t>实现下述</a:t>
            </a:r>
            <a:r>
              <a:rPr lang="en-US" altLang="zh-CN" sz="2400" dirty="0">
                <a:solidFill>
                  <a:schemeClr val="tx1"/>
                </a:solidFill>
                <a:latin typeface="微软雅黑" panose="020B0503020204020204" pitchFamily="34" charset="-122"/>
                <a:ea typeface="微软雅黑" panose="020B0503020204020204" pitchFamily="34" charset="-122"/>
              </a:rPr>
              <a:t>4</a:t>
            </a:r>
            <a:r>
              <a:rPr lang="zh-CN" altLang="en-US" sz="2400" dirty="0">
                <a:solidFill>
                  <a:schemeClr val="tx1"/>
                </a:solidFill>
                <a:latin typeface="微软雅黑" panose="020B0503020204020204" pitchFamily="34" charset="-122"/>
                <a:ea typeface="微软雅黑" panose="020B0503020204020204" pitchFamily="34" charset="-122"/>
              </a:rPr>
              <a:t>个算法， 并利用给定的数据，验证算法正确性</a:t>
            </a:r>
            <a:endParaRPr lang="en-US" altLang="zh-CN" sz="2400" dirty="0">
              <a:solidFill>
                <a:schemeClr val="tx1"/>
              </a:solidFill>
              <a:latin typeface="微软雅黑" panose="020B0503020204020204" pitchFamily="34" charset="-122"/>
              <a:ea typeface="微软雅黑" panose="020B0503020204020204" pitchFamily="34" charset="-122"/>
            </a:endParaRP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最</a:t>
            </a:r>
            <a:r>
              <a:rPr lang="zh-CN" altLang="en-US" sz="2400" dirty="0">
                <a:latin typeface="微软雅黑" panose="020B0503020204020204" pitchFamily="34" charset="-122"/>
                <a:ea typeface="微软雅黑" panose="020B0503020204020204" pitchFamily="34" charset="-122"/>
              </a:rPr>
              <a:t>长公共子序列  </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最大子段和</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凸多边形最优三角剖分</a:t>
            </a:r>
          </a:p>
          <a:p>
            <a:pPr marL="800100" lvl="1" indent="-342900">
              <a:lnSpc>
                <a:spcPct val="12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背包问题   </a:t>
            </a:r>
          </a:p>
          <a:p>
            <a:pPr algn="l"/>
            <a:endParaRPr lang="en-US" dirty="0">
              <a:solidFill>
                <a:schemeClr val="tx1"/>
              </a:solidFill>
            </a:endParaRPr>
          </a:p>
        </p:txBody>
      </p:sp>
    </p:spTree>
    <p:extLst>
      <p:ext uri="{BB962C8B-B14F-4D97-AF65-F5344CB8AC3E}">
        <p14:creationId xmlns:p14="http://schemas.microsoft.com/office/powerpoint/2010/main" val="3207575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en-US" sz="2400" dirty="0">
                <a:solidFill>
                  <a:schemeClr val="tx1"/>
                </a:solidFill>
                <a:latin typeface="微软雅黑" panose="020B0503020204020204" pitchFamily="34" charset="-122"/>
                <a:ea typeface="微软雅黑" panose="020B0503020204020204" pitchFamily="34" charset="-122"/>
              </a:rPr>
              <a:t>利用“附件</a:t>
            </a:r>
            <a:r>
              <a:rPr lang="en-US" altLang="zh-CN" sz="24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最长公共子序列输入数据</a:t>
            </a:r>
            <a:r>
              <a:rPr lang="en-US" altLang="zh-CN" sz="2400" dirty="0" smtClean="0">
                <a:solidFill>
                  <a:schemeClr val="tx1"/>
                </a:solidFill>
                <a:latin typeface="微软雅黑" panose="020B0503020204020204" pitchFamily="34" charset="-122"/>
                <a:ea typeface="微软雅黑" panose="020B0503020204020204" pitchFamily="34" charset="-122"/>
              </a:rPr>
              <a:t>-2020</a:t>
            </a:r>
            <a:r>
              <a:rPr lang="zh-CN" altLang="en-US" sz="2400" dirty="0" smtClean="0">
                <a:solidFill>
                  <a:schemeClr val="tx1"/>
                </a:solidFill>
                <a:latin typeface="微软雅黑" panose="020B0503020204020204" pitchFamily="34" charset="-122"/>
                <a:ea typeface="微软雅黑" panose="020B0503020204020204" pitchFamily="34" charset="-122"/>
              </a:rPr>
              <a:t>”</a:t>
            </a:r>
            <a:endParaRPr lang="zh-CN" altLang="en-US" sz="2400" dirty="0">
              <a:solidFill>
                <a:schemeClr val="tx1"/>
              </a:solidFill>
              <a:latin typeface="微软雅黑" panose="020B0503020204020204" pitchFamily="34" charset="-122"/>
              <a:ea typeface="微软雅黑" panose="020B0503020204020204" pitchFamily="34" charset="-122"/>
            </a:endParaRPr>
          </a:p>
          <a:p>
            <a:r>
              <a:rPr lang="zh-CN" altLang="en-US" sz="2400" dirty="0">
                <a:solidFill>
                  <a:schemeClr val="tx1"/>
                </a:solidFill>
                <a:latin typeface="微软雅黑" panose="020B0503020204020204" pitchFamily="34" charset="-122"/>
                <a:ea typeface="微软雅黑" panose="020B0503020204020204" pitchFamily="34" charset="-122"/>
              </a:rPr>
              <a:t>    </a:t>
            </a:r>
            <a:endParaRPr lang="en-US" altLang="zh-CN" sz="2400" dirty="0" smtClean="0">
              <a:solidFill>
                <a:schemeClr val="tx1"/>
              </a:solidFill>
              <a:latin typeface="微软雅黑" panose="020B0503020204020204" pitchFamily="34" charset="-122"/>
              <a:ea typeface="微软雅黑" panose="020B0503020204020204" pitchFamily="34" charset="-122"/>
            </a:endParaRPr>
          </a:p>
          <a:p>
            <a:r>
              <a:rPr lang="zh-CN" altLang="en-US" sz="2400" dirty="0" smtClean="0">
                <a:solidFill>
                  <a:schemeClr val="tx1"/>
                </a:solidFill>
                <a:latin typeface="微软雅黑" panose="020B0503020204020204" pitchFamily="34" charset="-122"/>
                <a:ea typeface="微软雅黑" panose="020B0503020204020204" pitchFamily="34" charset="-122"/>
              </a:rPr>
              <a:t>中</a:t>
            </a:r>
            <a:r>
              <a:rPr lang="zh-CN" altLang="en-US" sz="2400" dirty="0">
                <a:solidFill>
                  <a:schemeClr val="tx1"/>
                </a:solidFill>
                <a:latin typeface="微软雅黑" panose="020B0503020204020204" pitchFamily="34" charset="-122"/>
                <a:ea typeface="微软雅黑" panose="020B0503020204020204" pitchFamily="34" charset="-122"/>
              </a:rPr>
              <a:t>给出的字符串</a:t>
            </a:r>
            <a:r>
              <a:rPr lang="en-US" altLang="zh-CN" sz="2400" dirty="0">
                <a:solidFill>
                  <a:schemeClr val="tx1"/>
                </a:solidFill>
                <a:latin typeface="微软雅黑" panose="020B0503020204020204" pitchFamily="34" charset="-122"/>
                <a:ea typeface="微软雅黑" panose="020B0503020204020204" pitchFamily="34" charset="-122"/>
              </a:rPr>
              <a:t>A, B, C, D, </a:t>
            </a:r>
            <a:r>
              <a:rPr lang="zh-CN" altLang="en-US" sz="2400" dirty="0">
                <a:solidFill>
                  <a:schemeClr val="tx1"/>
                </a:solidFill>
                <a:latin typeface="微软雅黑" panose="020B0503020204020204" pitchFamily="34" charset="-122"/>
                <a:ea typeface="微软雅黑" panose="020B0503020204020204" pitchFamily="34" charset="-122"/>
              </a:rPr>
              <a:t>分别找出下列两两字符串间的最长公共子串，并输出结果：</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A-B</a:t>
            </a:r>
            <a:r>
              <a:rPr lang="en-US" altLang="zh-CN" sz="2400" dirty="0">
                <a:latin typeface="微软雅黑" panose="020B0503020204020204" pitchFamily="34" charset="-122"/>
                <a:ea typeface="微软雅黑" panose="020B0503020204020204" pitchFamily="34" charset="-122"/>
              </a:rPr>
              <a:t>,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C-D</a:t>
            </a:r>
            <a:r>
              <a:rPr lang="en-US" altLang="zh-CN" sz="2400" dirty="0">
                <a:latin typeface="微软雅黑" panose="020B0503020204020204" pitchFamily="34" charset="-122"/>
                <a:ea typeface="微软雅黑" panose="020B0503020204020204" pitchFamily="34" charset="-122"/>
              </a:rPr>
              <a:t>,      </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A-D</a:t>
            </a:r>
            <a:r>
              <a:rPr lang="en-US" altLang="zh-CN" sz="2400" dirty="0">
                <a:latin typeface="微软雅黑" panose="020B0503020204020204" pitchFamily="34" charset="-122"/>
                <a:ea typeface="微软雅黑" panose="020B0503020204020204" pitchFamily="34" charset="-122"/>
              </a:rPr>
              <a:t>,</a:t>
            </a:r>
          </a:p>
          <a:p>
            <a:pPr marL="800100" lvl="1" indent="-342900" algn="l">
              <a:lnSpc>
                <a:spcPct val="125000"/>
              </a:lnSpc>
              <a:spcBef>
                <a:spcPts val="600"/>
              </a:spcBef>
              <a:buClr>
                <a:srgbClr val="FF0000"/>
              </a:buClr>
              <a:buSzPct val="80000"/>
              <a:buFont typeface="Wingdings" panose="05000000000000000000" pitchFamily="2" charset="2"/>
              <a:buChar char="n"/>
            </a:pPr>
            <a:r>
              <a:rPr lang="en-US" altLang="zh-CN" sz="2400" dirty="0" smtClean="0">
                <a:latin typeface="微软雅黑" panose="020B0503020204020204" pitchFamily="34" charset="-122"/>
                <a:ea typeface="微软雅黑" panose="020B0503020204020204" pitchFamily="34" charset="-122"/>
              </a:rPr>
              <a:t>C-B </a:t>
            </a:r>
            <a:endParaRPr lang="en-US" altLang="zh-CN" sz="2400" dirty="0">
              <a:latin typeface="微软雅黑" panose="020B0503020204020204" pitchFamily="34" charset="-122"/>
              <a:ea typeface="微软雅黑" panose="020B0503020204020204" pitchFamily="34" charset="-122"/>
            </a:endParaRPr>
          </a:p>
          <a:p>
            <a:r>
              <a:rPr lang="zh-CN" altLang="en-US" sz="2400" dirty="0"/>
              <a:t>   </a:t>
            </a:r>
          </a:p>
        </p:txBody>
      </p:sp>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最</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长公共子序列</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3</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370167841"/>
              </p:ext>
            </p:extLst>
          </p:nvPr>
        </p:nvGraphicFramePr>
        <p:xfrm>
          <a:off x="8834387" y="914400"/>
          <a:ext cx="1339516" cy="1153472"/>
        </p:xfrm>
        <a:graphic>
          <a:graphicData uri="http://schemas.openxmlformats.org/presentationml/2006/ole">
            <mc:AlternateContent xmlns:mc="http://schemas.openxmlformats.org/markup-compatibility/2006">
              <mc:Choice xmlns:v="urn:schemas-microsoft-com:vml" Requires="v">
                <p:oleObj spid="_x0000_s14351" name="包装程序外壳对象" showAsIcon="1" r:id="rId3" imgW="914400" imgH="787320" progId="Package">
                  <p:embed/>
                </p:oleObj>
              </mc:Choice>
              <mc:Fallback>
                <p:oleObj name="包装程序外壳对象" showAsIcon="1" r:id="rId3" imgW="914400" imgH="787320" progId="Package">
                  <p:embed/>
                  <p:pic>
                    <p:nvPicPr>
                      <p:cNvPr id="0" name=""/>
                      <p:cNvPicPr/>
                      <p:nvPr/>
                    </p:nvPicPr>
                    <p:blipFill>
                      <a:blip r:embed="rId4"/>
                      <a:stretch>
                        <a:fillRect/>
                      </a:stretch>
                    </p:blipFill>
                    <p:spPr>
                      <a:xfrm>
                        <a:off x="8834387" y="914400"/>
                        <a:ext cx="1339516" cy="1153472"/>
                      </a:xfrm>
                      <a:prstGeom prst="rect">
                        <a:avLst/>
                      </a:prstGeom>
                    </p:spPr>
                  </p:pic>
                </p:oleObj>
              </mc:Fallback>
            </mc:AlternateContent>
          </a:graphicData>
        </a:graphic>
      </p:graphicFrame>
    </p:spTree>
    <p:extLst>
      <p:ext uri="{BB962C8B-B14F-4D97-AF65-F5344CB8AC3E}">
        <p14:creationId xmlns:p14="http://schemas.microsoft.com/office/powerpoint/2010/main" val="3281707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1"/>
              <p:cNvSpPr>
                <a:spLocks noGrp="1"/>
              </p:cNvSpPr>
              <p:nvPr>
                <p:ph idx="1"/>
              </p:nvPr>
            </p:nvSpPr>
            <p:spPr>
              <a:xfrm>
                <a:off x="319544" y="1113503"/>
                <a:ext cx="11567656" cy="5361039"/>
              </a:xfrm>
            </p:spPr>
            <p:txBody>
              <a:bodyPr>
                <a:normAutofit/>
              </a:bodyPr>
              <a:lstStyle/>
              <a:p>
                <a:pPr marL="342900" indent="-342900" algn="l">
                  <a:lnSpc>
                    <a:spcPct val="125000"/>
                  </a:lnSpc>
                  <a:spcBef>
                    <a:spcPts val="600"/>
                  </a:spcBef>
                  <a:buFont typeface="Wingdings" panose="05000000000000000000" pitchFamily="2" charset="2"/>
                  <a:buChar char="l"/>
                </a:pPr>
                <a:r>
                  <a:rPr lang="zh-CN" altLang="zh-CN" sz="2400" dirty="0"/>
                  <a:t>利用最长公共子序列求解下列最长递减子序列问题：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给定</a:t>
                </a:r>
                <a:r>
                  <a:rPr lang="zh-CN" altLang="zh-CN" sz="2400" dirty="0"/>
                  <a:t>由</a:t>
                </a:r>
                <a:r>
                  <a:rPr lang="en-GB" altLang="zh-CN" sz="2400" dirty="0"/>
                  <a:t>n</a:t>
                </a:r>
                <a:r>
                  <a:rPr lang="zh-CN" altLang="zh-CN" sz="2400" dirty="0"/>
                  <a:t>个整数</a:t>
                </a:r>
                <a14:m>
                  <m:oMath xmlns:m="http://schemas.openxmlformats.org/officeDocument/2006/math">
                    <m:sSub>
                      <m:sSubPr>
                        <m:ctrlPr>
                          <a:rPr lang="zh-CN" altLang="zh-CN" sz="2400" i="1">
                            <a:latin typeface="Cambria Math"/>
                          </a:rPr>
                        </m:ctrlPr>
                      </m:sSubPr>
                      <m:e>
                        <m:r>
                          <a:rPr lang="en-GB" altLang="zh-CN" sz="2400" i="1">
                            <a:latin typeface="Cambria Math"/>
                          </a:rPr>
                          <m:t>𝑎</m:t>
                        </m:r>
                      </m:e>
                      <m:sub>
                        <m:r>
                          <a:rPr lang="en-GB" altLang="zh-CN" sz="2400" i="1">
                            <a:latin typeface="Cambria Math"/>
                          </a:rPr>
                          <m:t>1</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2</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m:t>
                        </m:r>
                        <m:r>
                          <a:rPr lang="en-GB" altLang="zh-CN" sz="2400" i="1">
                            <a:latin typeface="Cambria Math"/>
                          </a:rPr>
                          <m:t>𝑎</m:t>
                        </m:r>
                      </m:e>
                      <m:sub>
                        <m:r>
                          <a:rPr lang="en-GB" altLang="zh-CN" sz="2400" i="1">
                            <a:latin typeface="Cambria Math"/>
                          </a:rPr>
                          <m:t>𝑛</m:t>
                        </m:r>
                      </m:sub>
                    </m:sSub>
                  </m:oMath>
                </a14:m>
                <a:r>
                  <a:rPr lang="zh-CN" altLang="zh-CN" sz="2400" dirty="0"/>
                  <a:t>构成的序列，在这个序列中随意删除一些元素后可得到一个子序列</a:t>
                </a:r>
                <a14:m>
                  <m:oMath xmlns:m="http://schemas.openxmlformats.org/officeDocument/2006/math">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其中</a:t>
                </a:r>
                <a:r>
                  <a:rPr lang="en-GB" altLang="zh-CN" sz="2400" dirty="0"/>
                  <a:t>1</a:t>
                </a:r>
                <a:r>
                  <a:rPr lang="zh-CN" altLang="zh-CN" sz="2400" dirty="0"/>
                  <a:t>≤</a:t>
                </a:r>
                <a:r>
                  <a:rPr lang="en-GB" altLang="zh-CN" sz="2400" dirty="0" err="1"/>
                  <a:t>i</a:t>
                </a:r>
                <a:r>
                  <a:rPr lang="zh-CN" altLang="zh-CN" sz="2400" dirty="0"/>
                  <a:t>≤</a:t>
                </a:r>
                <a:r>
                  <a:rPr lang="en-GB" altLang="zh-CN" sz="2400" dirty="0"/>
                  <a:t>m</a:t>
                </a:r>
                <a:r>
                  <a:rPr lang="zh-CN" altLang="zh-CN" sz="2400" dirty="0"/>
                  <a:t>≤</a:t>
                </a:r>
                <a:r>
                  <a:rPr lang="en-GB" altLang="zh-CN" sz="2400" dirty="0"/>
                  <a:t>n</a:t>
                </a:r>
                <a:r>
                  <a:rPr lang="zh-CN" altLang="zh-CN" sz="2400" dirty="0"/>
                  <a:t>，并且</a:t>
                </a:r>
                <a14:m>
                  <m:oMath xmlns:m="http://schemas.openxmlformats.org/officeDocument/2006/math">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en-GB" altLang="zh-CN" sz="2400" dirty="0"/>
                  <a:t>,</a:t>
                </a:r>
                <a:r>
                  <a:rPr lang="zh-CN" altLang="zh-CN" sz="2400" dirty="0"/>
                  <a:t>则称序列</a:t>
                </a:r>
                <a14:m>
                  <m:oMath xmlns:m="http://schemas.openxmlformats.org/officeDocument/2006/math">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𝑖</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𝑗</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𝑎</m:t>
                        </m:r>
                      </m:e>
                      <m:sub>
                        <m:r>
                          <a:rPr lang="en-GB" altLang="zh-CN" sz="2400" i="1">
                            <a:latin typeface="Cambria Math"/>
                          </a:rPr>
                          <m:t>𝑘</m:t>
                        </m:r>
                      </m:sub>
                    </m:sSub>
                    <m:r>
                      <a:rPr lang="en-GB" altLang="zh-CN" sz="2400" i="1">
                        <a:latin typeface="Cambria Math"/>
                      </a:rPr>
                      <m:t>,…</m:t>
                    </m:r>
                    <m:sSub>
                      <m:sSubPr>
                        <m:ctrlPr>
                          <a:rPr lang="zh-CN" altLang="zh-CN" sz="2400" i="1">
                            <a:latin typeface="Cambria Math"/>
                          </a:rPr>
                        </m:ctrlPr>
                      </m:sSubPr>
                      <m:e>
                        <m:r>
                          <a:rPr lang="en-GB" altLang="zh-CN" sz="2400" i="1">
                            <a:latin typeface="Cambria Math"/>
                          </a:rPr>
                          <m:t>,</m:t>
                        </m:r>
                        <m:r>
                          <a:rPr lang="en-GB" altLang="zh-CN" sz="2400" i="1">
                            <a:latin typeface="Cambria Math"/>
                          </a:rPr>
                          <m:t>𝑎</m:t>
                        </m:r>
                      </m:e>
                      <m:sub>
                        <m:r>
                          <a:rPr lang="en-GB" altLang="zh-CN" sz="2400" i="1">
                            <a:latin typeface="Cambria Math"/>
                          </a:rPr>
                          <m:t>𝑚</m:t>
                        </m:r>
                      </m:sub>
                    </m:sSub>
                  </m:oMath>
                </a14:m>
                <a:r>
                  <a:rPr lang="zh-CN" altLang="zh-CN" sz="2400" dirty="0"/>
                  <a:t>为原序列的一个递减子序列，长度最长的递减子序列即为原序列的最长递减子序列</a:t>
                </a:r>
                <a:r>
                  <a:rPr lang="zh-CN" altLang="zh-CN" sz="2400" dirty="0"/>
                  <a:t>。</a:t>
                </a:r>
                <a:endParaRPr lang="en-US" altLang="zh-CN" sz="2400" dirty="0"/>
              </a:p>
              <a:p>
                <a:pPr marL="800100" lvl="1" indent="-342900" algn="l">
                  <a:lnSpc>
                    <a:spcPct val="125000"/>
                  </a:lnSpc>
                  <a:spcBef>
                    <a:spcPts val="600"/>
                  </a:spcBef>
                  <a:buClr>
                    <a:srgbClr val="FF0000"/>
                  </a:buClr>
                  <a:buSzPct val="80000"/>
                  <a:buFont typeface="Wingdings" panose="05000000000000000000" pitchFamily="2" charset="2"/>
                  <a:buChar char="n"/>
                </a:pPr>
                <a:r>
                  <a:rPr lang="zh-CN" altLang="zh-CN" sz="2400" dirty="0"/>
                  <a:t>例如</a:t>
                </a:r>
                <a:r>
                  <a:rPr lang="zh-CN" altLang="zh-CN" sz="2400" dirty="0"/>
                  <a:t>，序列</a:t>
                </a:r>
                <a:r>
                  <a:rPr lang="en-GB" altLang="zh-CN" sz="2400" dirty="0"/>
                  <a:t>{1</a:t>
                </a:r>
                <a:r>
                  <a:rPr lang="zh-CN" altLang="zh-CN" sz="2400" dirty="0"/>
                  <a:t>，</a:t>
                </a:r>
                <a:r>
                  <a:rPr lang="en-GB" altLang="zh-CN" sz="2400" dirty="0"/>
                  <a:t>7</a:t>
                </a:r>
                <a:r>
                  <a:rPr lang="zh-CN" altLang="zh-CN" sz="2400" dirty="0"/>
                  <a:t>，</a:t>
                </a:r>
                <a:r>
                  <a:rPr lang="en-GB" altLang="zh-CN" sz="2400" dirty="0"/>
                  <a:t>2</a:t>
                </a:r>
                <a:r>
                  <a:rPr lang="zh-CN" altLang="zh-CN" sz="2400" dirty="0"/>
                  <a:t>，</a:t>
                </a:r>
                <a:r>
                  <a:rPr lang="en-GB" altLang="zh-CN" sz="2400" dirty="0"/>
                  <a:t>3</a:t>
                </a:r>
                <a:r>
                  <a:rPr lang="zh-CN" altLang="zh-CN" sz="2400" dirty="0"/>
                  <a:t>，</a:t>
                </a:r>
                <a:r>
                  <a:rPr lang="en-GB" altLang="zh-CN" sz="2400" dirty="0"/>
                  <a:t>6</a:t>
                </a:r>
                <a:r>
                  <a:rPr lang="zh-CN" altLang="zh-CN" sz="2400" dirty="0"/>
                  <a:t>，</a:t>
                </a:r>
                <a:r>
                  <a:rPr lang="en-GB" altLang="zh-CN" sz="2400" dirty="0"/>
                  <a:t>5}</a:t>
                </a:r>
                <a:r>
                  <a:rPr lang="zh-CN" altLang="zh-CN" sz="2400" dirty="0"/>
                  <a:t>，它的一个最长递减子序列为</a:t>
                </a:r>
                <a:r>
                  <a:rPr lang="en-GB" altLang="zh-CN" sz="2400" dirty="0"/>
                  <a:t>{7</a:t>
                </a:r>
                <a:r>
                  <a:rPr lang="zh-CN" altLang="zh-CN" sz="2400" dirty="0"/>
                  <a:t>，</a:t>
                </a:r>
                <a:r>
                  <a:rPr lang="en-GB" altLang="zh-CN" sz="2400" dirty="0"/>
                  <a:t>6</a:t>
                </a:r>
                <a:r>
                  <a:rPr lang="zh-CN" altLang="zh-CN" sz="2400" dirty="0"/>
                  <a:t>，</a:t>
                </a:r>
                <a:r>
                  <a:rPr lang="en-GB" altLang="zh-CN" sz="2400" dirty="0"/>
                  <a:t>5</a:t>
                </a:r>
                <a:r>
                  <a:rPr lang="en-GB" altLang="zh-CN" sz="2400" dirty="0"/>
                  <a:t>}</a:t>
                </a:r>
                <a:endParaRPr lang="zh-CN" altLang="en-US" sz="2400" dirty="0">
                  <a:latin typeface="微软雅黑" panose="020B0503020204020204" pitchFamily="34" charset="-122"/>
                  <a:ea typeface="微软雅黑" panose="020B0503020204020204" pitchFamily="34" charset="-122"/>
                </a:endParaRPr>
              </a:p>
              <a:p>
                <a:pPr marL="342900" indent="-342900" algn="l">
                  <a:lnSpc>
                    <a:spcPct val="125000"/>
                  </a:lnSpc>
                  <a:spcBef>
                    <a:spcPts val="600"/>
                  </a:spcBef>
                  <a:buFont typeface="Wingdings" panose="05000000000000000000" pitchFamily="2" charset="2"/>
                  <a:buChar char="l"/>
                </a:pPr>
                <a:r>
                  <a:rPr lang="zh-CN" altLang="en-US" sz="2400" dirty="0" smtClean="0"/>
                  <a:t>要求：</a:t>
                </a:r>
                <a:r>
                  <a:rPr lang="zh-CN" altLang="zh-CN" sz="2400" dirty="0"/>
                  <a:t> </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a:t>利用“附件</a:t>
                </a:r>
                <a:r>
                  <a:rPr lang="en-US" altLang="zh-CN" sz="2400" dirty="0"/>
                  <a:t>2.</a:t>
                </a:r>
                <a:r>
                  <a:rPr lang="zh-CN" altLang="en-US" sz="2400" dirty="0"/>
                  <a:t>最大子段和输入数据</a:t>
                </a:r>
                <a:r>
                  <a:rPr lang="en-US" altLang="zh-CN" sz="2400" dirty="0"/>
                  <a:t>-</a:t>
                </a:r>
                <a:r>
                  <a:rPr lang="zh-CN" altLang="en-US" sz="2400" dirty="0"/>
                  <a:t>序列</a:t>
                </a:r>
                <a:r>
                  <a:rPr lang="en-US" altLang="zh-CN" sz="2400" dirty="0"/>
                  <a:t>1</a:t>
                </a:r>
                <a:r>
                  <a:rPr lang="zh-CN" altLang="en-US" sz="2400" dirty="0"/>
                  <a:t>”、“附件</a:t>
                </a:r>
                <a:r>
                  <a:rPr lang="en-US" altLang="zh-CN" sz="2400" dirty="0"/>
                  <a:t>2.</a:t>
                </a:r>
                <a:r>
                  <a:rPr lang="zh-CN" altLang="en-US" sz="2400" dirty="0"/>
                  <a:t>最大子段和输入数据</a:t>
                </a:r>
                <a:r>
                  <a:rPr lang="en-US" altLang="zh-CN" sz="2400" dirty="0"/>
                  <a:t>-</a:t>
                </a:r>
                <a:r>
                  <a:rPr lang="zh-CN" altLang="en-US" sz="2400" dirty="0" smtClean="0"/>
                  <a:t>序列</a:t>
                </a:r>
                <a:r>
                  <a:rPr lang="en-US" altLang="zh-CN" sz="2400" dirty="0" smtClean="0"/>
                  <a:t>2</a:t>
                </a:r>
                <a:r>
                  <a:rPr lang="zh-CN" altLang="en-US" sz="2400" dirty="0" smtClean="0"/>
                  <a:t>”，求这两个序列中的最长递减子序列</a:t>
                </a:r>
                <a:endParaRPr lang="en-US" altLang="zh-CN" sz="2400" dirty="0" smtClean="0"/>
              </a:p>
              <a:p>
                <a:r>
                  <a:rPr lang="zh-CN" altLang="en-US" sz="2400" dirty="0" smtClean="0">
                    <a:solidFill>
                      <a:schemeClr val="tx1"/>
                    </a:solidFill>
                    <a:latin typeface="微软雅黑" panose="020B0503020204020204" pitchFamily="34" charset="-122"/>
                    <a:ea typeface="微软雅黑" panose="020B0503020204020204" pitchFamily="34" charset="-122"/>
                  </a:rPr>
                  <a:t>  </a:t>
                </a:r>
                <a:endParaRPr lang="zh-CN" altLang="en-US" sz="2400" dirty="0"/>
              </a:p>
            </p:txBody>
          </p:sp>
        </mc:Choice>
        <mc:Fallback>
          <p:sp>
            <p:nvSpPr>
              <p:cNvPr id="2" name="内容占位符 1"/>
              <p:cNvSpPr>
                <a:spLocks noGrp="1" noRot="1" noChangeAspect="1" noMove="1" noResize="1" noEditPoints="1" noAdjustHandles="1" noChangeArrowheads="1" noChangeShapeType="1" noTextEdit="1"/>
              </p:cNvSpPr>
              <p:nvPr>
                <p:ph idx="1"/>
              </p:nvPr>
            </p:nvSpPr>
            <p:spPr>
              <a:xfrm>
                <a:off x="319544" y="1113503"/>
                <a:ext cx="11567656" cy="5361039"/>
              </a:xfrm>
              <a:blipFill rotWithShape="1">
                <a:blip r:embed="rId3"/>
                <a:stretch>
                  <a:fillRect l="-685" t="-455" r="-685"/>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1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最</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长</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递减子序列</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4</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09496220"/>
              </p:ext>
            </p:extLst>
          </p:nvPr>
        </p:nvGraphicFramePr>
        <p:xfrm>
          <a:off x="7542997" y="5314901"/>
          <a:ext cx="914400" cy="787400"/>
        </p:xfrm>
        <a:graphic>
          <a:graphicData uri="http://schemas.openxmlformats.org/presentationml/2006/ole">
            <mc:AlternateContent xmlns:mc="http://schemas.openxmlformats.org/markup-compatibility/2006">
              <mc:Choice xmlns:v="urn:schemas-microsoft-com:vml" Requires="v">
                <p:oleObj spid="_x0000_s18437" name="包装程序外壳对象" showAsIcon="1" r:id="rId4" imgW="914400" imgH="787320" progId="Package">
                  <p:embed/>
                </p:oleObj>
              </mc:Choice>
              <mc:Fallback>
                <p:oleObj name="包装程序外壳对象" showAsIcon="1" r:id="rId4" imgW="914400" imgH="787320" progId="Package">
                  <p:embed/>
                  <p:pic>
                    <p:nvPicPr>
                      <p:cNvPr id="0" name=""/>
                      <p:cNvPicPr/>
                      <p:nvPr/>
                    </p:nvPicPr>
                    <p:blipFill>
                      <a:blip r:embed="rId5"/>
                      <a:stretch>
                        <a:fillRect/>
                      </a:stretch>
                    </p:blipFill>
                    <p:spPr>
                      <a:xfrm>
                        <a:off x="7542997" y="5314901"/>
                        <a:ext cx="914400" cy="7874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024999031"/>
              </p:ext>
            </p:extLst>
          </p:nvPr>
        </p:nvGraphicFramePr>
        <p:xfrm>
          <a:off x="9508156" y="5314901"/>
          <a:ext cx="914400" cy="787400"/>
        </p:xfrm>
        <a:graphic>
          <a:graphicData uri="http://schemas.openxmlformats.org/presentationml/2006/ole">
            <mc:AlternateContent xmlns:mc="http://schemas.openxmlformats.org/markup-compatibility/2006">
              <mc:Choice xmlns:v="urn:schemas-microsoft-com:vml" Requires="v">
                <p:oleObj spid="_x0000_s18438" name="包装程序外壳对象" showAsIcon="1" r:id="rId6" imgW="914400" imgH="787320" progId="Package">
                  <p:embed/>
                </p:oleObj>
              </mc:Choice>
              <mc:Fallback>
                <p:oleObj name="包装程序外壳对象" showAsIcon="1" r:id="rId6" imgW="914400" imgH="787320" progId="Package">
                  <p:embed/>
                  <p:pic>
                    <p:nvPicPr>
                      <p:cNvPr id="0" name=""/>
                      <p:cNvPicPr/>
                      <p:nvPr/>
                    </p:nvPicPr>
                    <p:blipFill>
                      <a:blip r:embed="rId7"/>
                      <a:stretch>
                        <a:fillRect/>
                      </a:stretch>
                    </p:blipFill>
                    <p:spPr>
                      <a:xfrm>
                        <a:off x="9508156" y="5314901"/>
                        <a:ext cx="914400" cy="787400"/>
                      </a:xfrm>
                      <a:prstGeom prst="rect">
                        <a:avLst/>
                      </a:prstGeom>
                    </p:spPr>
                  </p:pic>
                </p:oleObj>
              </mc:Fallback>
            </mc:AlternateContent>
          </a:graphicData>
        </a:graphic>
      </p:graphicFrame>
    </p:spTree>
    <p:extLst>
      <p:ext uri="{BB962C8B-B14F-4D97-AF65-F5344CB8AC3E}">
        <p14:creationId xmlns:p14="http://schemas.microsoft.com/office/powerpoint/2010/main" val="2262760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9544" y="1039528"/>
            <a:ext cx="11567656" cy="5506906"/>
          </a:xfrm>
        </p:spPr>
        <p:txBody>
          <a:bodyPr>
            <a:normAutofit/>
          </a:bodyPr>
          <a:lstStyle/>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产生</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个数字</a:t>
            </a:r>
            <a:r>
              <a:rPr lang="en-US" altLang="zh-CN" sz="2400" dirty="0">
                <a:latin typeface="微软雅黑" panose="020B0503020204020204" pitchFamily="34" charset="-122"/>
                <a:ea typeface="微软雅黑" panose="020B0503020204020204" pitchFamily="34" charset="-122"/>
              </a:rPr>
              <a:t>{0,1,2,3,4,5,6,7,8,9}</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A1, </a:t>
            </a:r>
            <a:r>
              <a:rPr lang="en-US" altLang="zh-CN" sz="2400" dirty="0" smtClean="0">
                <a:latin typeface="微软雅黑" panose="020B0503020204020204" pitchFamily="34" charset="-122"/>
                <a:ea typeface="微软雅黑" panose="020B0503020204020204" pitchFamily="34" charset="-122"/>
              </a:rPr>
              <a:t>C1</a:t>
            </a:r>
          </a:p>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产生</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个符号</a:t>
            </a:r>
            <a:r>
              <a:rPr lang="en-US" altLang="zh-CN" sz="2400" dirty="0">
                <a:latin typeface="微软雅黑" panose="020B0503020204020204" pitchFamily="34" charset="-122"/>
                <a:ea typeface="微软雅黑" panose="020B0503020204020204" pitchFamily="34" charset="-122"/>
              </a:rPr>
              <a:t>{),!,@,#,$,%,^,&amp;,*,(}</a:t>
            </a:r>
            <a:r>
              <a:rPr lang="zh-CN" altLang="en-US" sz="2400" dirty="0">
                <a:latin typeface="微软雅黑" panose="020B0503020204020204" pitchFamily="34" charset="-122"/>
                <a:ea typeface="微软雅黑" panose="020B0503020204020204" pitchFamily="34" charset="-122"/>
              </a:rPr>
              <a:t>组成的长度在</a:t>
            </a:r>
            <a:r>
              <a:rPr lang="en-US" altLang="zh-CN" sz="2400" dirty="0">
                <a:latin typeface="微软雅黑" panose="020B0503020204020204" pitchFamily="34" charset="-122"/>
                <a:ea typeface="微软雅黑" panose="020B0503020204020204" pitchFamily="34" charset="-122"/>
              </a:rPr>
              <a:t>800-1000</a:t>
            </a:r>
            <a:r>
              <a:rPr lang="zh-CN" altLang="en-US" sz="2400" dirty="0">
                <a:latin typeface="微软雅黑" panose="020B0503020204020204" pitchFamily="34" charset="-122"/>
                <a:ea typeface="微软雅黑" panose="020B0503020204020204" pitchFamily="34" charset="-122"/>
              </a:rPr>
              <a:t>之间（也可以更长）的序列</a:t>
            </a:r>
            <a:r>
              <a:rPr lang="en-US" altLang="zh-CN" sz="2400" dirty="0">
                <a:latin typeface="微软雅黑" panose="020B0503020204020204" pitchFamily="34" charset="-122"/>
                <a:ea typeface="微软雅黑" panose="020B0503020204020204" pitchFamily="34" charset="-122"/>
              </a:rPr>
              <a:t>B1, D1</a:t>
            </a: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marL="342900" lvl="1" indent="-342900" algn="l">
              <a:lnSpc>
                <a:spcPct val="13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将</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a:t>
            </a:r>
            <a:r>
              <a:rPr lang="en-US" altLang="zh-CN" sz="2400" dirty="0">
                <a:solidFill>
                  <a:srgbClr val="FF3300"/>
                </a:solidFill>
                <a:latin typeface="微软雅黑" panose="020B0503020204020204" pitchFamily="34" charset="-122"/>
                <a:ea typeface="微软雅黑" panose="020B0503020204020204" pitchFamily="34" charset="-122"/>
              </a:rPr>
              <a:t>an+algorithm+is+any+welldefined+computational+procedure+that+takes+some+values+as+input+and+produces+some+values+as+output</a:t>
            </a:r>
          </a:p>
          <a:p>
            <a:pPr lvl="1" algn="l">
              <a:lnSpc>
                <a:spcPct val="125000"/>
              </a:lnSpc>
              <a:spcBef>
                <a:spcPts val="600"/>
              </a:spcBef>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        中</a:t>
            </a:r>
            <a:r>
              <a:rPr lang="zh-CN" altLang="en-US" sz="2400" dirty="0">
                <a:latin typeface="微软雅黑" panose="020B0503020204020204" pitchFamily="34" charset="-122"/>
                <a:ea typeface="微软雅黑" panose="020B0503020204020204" pitchFamily="34" charset="-122"/>
              </a:rPr>
              <a:t>的各个字母和符号“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在保持原有前后顺序的前提下插入到字符串</a:t>
            </a:r>
            <a:r>
              <a:rPr lang="en-US" altLang="zh-CN" sz="2400" dirty="0" smtClean="0">
                <a:latin typeface="微软雅黑" panose="020B0503020204020204" pitchFamily="34" charset="-122"/>
                <a:ea typeface="微软雅黑" panose="020B0503020204020204" pitchFamily="34" charset="-122"/>
              </a:rPr>
              <a:t>A1, B1</a:t>
            </a: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C1</a:t>
            </a:r>
            <a:r>
              <a:rPr lang="en-US" altLang="zh-CN" sz="2400" dirty="0">
                <a:latin typeface="微软雅黑" panose="020B0503020204020204" pitchFamily="34" charset="-122"/>
                <a:ea typeface="微软雅黑" panose="020B0503020204020204" pitchFamily="34" charset="-122"/>
              </a:rPr>
              <a:t>, D1</a:t>
            </a:r>
            <a:r>
              <a:rPr lang="zh-CN" altLang="en-US" sz="2400" dirty="0">
                <a:latin typeface="微软雅黑" panose="020B0503020204020204" pitchFamily="34" charset="-122"/>
                <a:ea typeface="微软雅黑" panose="020B0503020204020204" pitchFamily="34" charset="-122"/>
              </a:rPr>
              <a:t>中，得到字符串</a:t>
            </a:r>
            <a:r>
              <a:rPr lang="en-US" altLang="zh-CN" sz="2400" dirty="0">
                <a:latin typeface="微软雅黑" panose="020B0503020204020204" pitchFamily="34" charset="-122"/>
                <a:ea typeface="微软雅黑" panose="020B0503020204020204" pitchFamily="34" charset="-122"/>
              </a:rPr>
              <a:t>A, B, C, </a:t>
            </a:r>
            <a:r>
              <a:rPr lang="en-US" altLang="zh-CN" sz="2400" dirty="0" smtClean="0">
                <a:latin typeface="微软雅黑" panose="020B0503020204020204" pitchFamily="34" charset="-122"/>
                <a:ea typeface="微软雅黑" panose="020B0503020204020204" pitchFamily="34" charset="-122"/>
              </a:rPr>
              <a:t>D</a:t>
            </a:r>
          </a:p>
          <a:p>
            <a:pPr lvl="1" algn="l">
              <a:lnSpc>
                <a:spcPct val="125000"/>
              </a:lnSpc>
              <a:spcBef>
                <a:spcPts val="600"/>
              </a:spcBef>
              <a:buClr>
                <a:srgbClr val="FF0000"/>
              </a:buClr>
              <a:buSzPct val="80000"/>
              <a:defRPr/>
            </a:pPr>
            <a:r>
              <a:rPr lang="zh-CN" altLang="en-US" sz="2400" dirty="0" smtClean="0">
                <a:latin typeface="微软雅黑" panose="020B0503020204020204" pitchFamily="34" charset="-122"/>
                <a:ea typeface="微软雅黑" panose="020B0503020204020204" pitchFamily="34" charset="-122"/>
              </a:rPr>
              <a:t>注：</a:t>
            </a:r>
            <a:r>
              <a:rPr lang="zh-CN" altLang="en-US" sz="2400" dirty="0" smtClean="0">
                <a:solidFill>
                  <a:srgbClr val="FF3300"/>
                </a:solidFill>
              </a:rPr>
              <a:t>在</a:t>
            </a:r>
            <a:r>
              <a:rPr lang="en-US" altLang="zh-CN" sz="2400" dirty="0">
                <a:solidFill>
                  <a:srgbClr val="FF3300"/>
                </a:solidFill>
              </a:rPr>
              <a:t>C</a:t>
            </a:r>
            <a:r>
              <a:rPr lang="zh-CN" altLang="en-US" sz="2400" dirty="0">
                <a:solidFill>
                  <a:srgbClr val="FF3300"/>
                </a:solidFill>
              </a:rPr>
              <a:t>、</a:t>
            </a:r>
            <a:r>
              <a:rPr lang="en-US" altLang="zh-CN" sz="2400" dirty="0">
                <a:solidFill>
                  <a:srgbClr val="FF3300"/>
                </a:solidFill>
              </a:rPr>
              <a:t>D</a:t>
            </a:r>
            <a:r>
              <a:rPr lang="zh-CN" altLang="en-US" sz="2400" dirty="0">
                <a:solidFill>
                  <a:srgbClr val="FF3300"/>
                </a:solidFill>
              </a:rPr>
              <a:t>中，</a:t>
            </a:r>
            <a:r>
              <a:rPr lang="en-US" altLang="zh-CN" sz="2400" dirty="0" err="1">
                <a:solidFill>
                  <a:srgbClr val="FF3300"/>
                </a:solidFill>
              </a:rPr>
              <a:t>An+algorithm</a:t>
            </a:r>
            <a:r>
              <a:rPr lang="en-US" altLang="zh-CN" sz="2400" dirty="0">
                <a:solidFill>
                  <a:srgbClr val="FF3300"/>
                </a:solidFill>
              </a:rPr>
              <a:t>…</a:t>
            </a:r>
          </a:p>
          <a:p>
            <a:pPr lvl="1" algn="l">
              <a:lnSpc>
                <a:spcPct val="125000"/>
              </a:lnSpc>
              <a:spcBef>
                <a:spcPts val="600"/>
              </a:spcBef>
              <a:buClr>
                <a:srgbClr val="FF0000"/>
              </a:buClr>
              <a:buSzPct val="80000"/>
              <a:defRPr/>
            </a:pPr>
            <a:endParaRPr lang="zh-CN" altLang="en-US" sz="24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normAutofit/>
          </a:bodyPr>
          <a:lstStyle/>
          <a:p>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方法</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5</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209436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342900" lvl="1" indent="-342900" algn="l">
              <a:lnSpc>
                <a:spcPct val="100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注意</a:t>
            </a:r>
            <a:endParaRPr lang="zh-CN" altLang="en-US" sz="2400" dirty="0">
              <a:solidFill>
                <a:schemeClr val="tx1"/>
              </a:solidFill>
              <a:latin typeface="微软雅黑" panose="020B0503020204020204" pitchFamily="34" charset="-122"/>
              <a:ea typeface="微软雅黑" panose="020B0503020204020204" pitchFamily="34" charset="-122"/>
            </a:endParaRPr>
          </a:p>
          <a:p>
            <a:pPr marL="800100" lvl="1" indent="-342900" algn="l">
              <a:lnSpc>
                <a:spcPct val="125000"/>
              </a:lnSpc>
              <a:spcBef>
                <a:spcPts val="600"/>
              </a:spcBef>
              <a:buClr>
                <a:srgbClr val="FF0000"/>
              </a:buClr>
              <a:buSzPct val="80000"/>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26</a:t>
            </a:r>
            <a:r>
              <a:rPr lang="zh-CN" altLang="en-US" sz="2400" dirty="0">
                <a:latin typeface="微软雅黑" panose="020B0503020204020204" pitchFamily="34" charset="-122"/>
                <a:ea typeface="微软雅黑" panose="020B0503020204020204" pitchFamily="34" charset="-122"/>
              </a:rPr>
              <a:t>个英文字母和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组成的字符串中的各个符号插入到</a:t>
            </a:r>
            <a:r>
              <a:rPr lang="en-US" altLang="zh-CN" sz="2400" dirty="0">
                <a:latin typeface="微软雅黑" panose="020B0503020204020204" pitchFamily="34" charset="-122"/>
                <a:ea typeface="微软雅黑" panose="020B0503020204020204" pitchFamily="34" charset="-122"/>
              </a:rPr>
              <a:t>A1, B1, C1, D1</a:t>
            </a:r>
            <a:r>
              <a:rPr lang="zh-CN" altLang="en-US" sz="2400" dirty="0">
                <a:latin typeface="微软雅黑" panose="020B0503020204020204" pitchFamily="34" charset="-122"/>
                <a:ea typeface="微软雅黑" panose="020B0503020204020204" pitchFamily="34" charset="-122"/>
              </a:rPr>
              <a:t>中后，任意</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个符号间应当有数字</a:t>
            </a:r>
            <a:r>
              <a:rPr lang="zh-CN" altLang="en-US" sz="2400" dirty="0" smtClean="0">
                <a:latin typeface="微软雅黑" panose="020B0503020204020204" pitchFamily="34" charset="-122"/>
                <a:ea typeface="微软雅黑" panose="020B0503020204020204" pitchFamily="34" charset="-122"/>
              </a:rPr>
              <a:t>隔开</a:t>
            </a:r>
            <a:endParaRPr lang="zh-CN" altLang="en-US" sz="2400" dirty="0">
              <a:latin typeface="微软雅黑" panose="020B0503020204020204" pitchFamily="34" charset="-122"/>
              <a:ea typeface="微软雅黑" panose="020B0503020204020204" pitchFamily="34" charset="-122"/>
            </a:endParaRPr>
          </a:p>
          <a:p>
            <a:pPr>
              <a:lnSpc>
                <a:spcPct val="100000"/>
              </a:lnSpc>
            </a:pPr>
            <a:r>
              <a:rPr lang="zh-CN" altLang="en-US" sz="2400" dirty="0">
                <a:latin typeface="微软雅黑" panose="020B0503020204020204" pitchFamily="34" charset="-122"/>
                <a:ea typeface="微软雅黑" panose="020B0503020204020204" pitchFamily="34" charset="-122"/>
              </a:rPr>
              <a:t>     例如，</a:t>
            </a:r>
            <a:r>
              <a:rPr lang="en-US" altLang="zh-CN" sz="2400" dirty="0">
                <a:latin typeface="微软雅黑" panose="020B0503020204020204" pitchFamily="34" charset="-122"/>
                <a:ea typeface="微软雅黑" panose="020B0503020204020204" pitchFamily="34" charset="-122"/>
              </a:rPr>
              <a:t>1a27n4+498a3l9g76o,</a:t>
            </a:r>
            <a:r>
              <a:rPr lang="zh-CN" altLang="en-US" sz="2400" dirty="0">
                <a:latin typeface="微软雅黑" panose="020B0503020204020204" pitchFamily="34" charset="-122"/>
                <a:ea typeface="微软雅黑" panose="020B0503020204020204" pitchFamily="34" charset="-122"/>
              </a:rPr>
              <a:t>不要出现“</a:t>
            </a:r>
            <a:r>
              <a:rPr lang="en-US" altLang="zh-CN" sz="2400" dirty="0">
                <a:latin typeface="微软雅黑" panose="020B0503020204020204" pitchFamily="34" charset="-122"/>
                <a:ea typeface="微软雅黑" panose="020B0503020204020204" pitchFamily="34" charset="-122"/>
              </a:rPr>
              <a:t>1an4+498al9g76o” </a:t>
            </a:r>
            <a:endParaRPr lang="zh-CN" altLang="en-US" sz="2400" dirty="0">
              <a:latin typeface="微软雅黑" panose="020B0503020204020204" pitchFamily="34" charset="-122"/>
              <a:ea typeface="微软雅黑" panose="020B0503020204020204" pitchFamily="34" charset="-122"/>
            </a:endParaRPr>
          </a:p>
          <a:p>
            <a:endParaRPr lang="zh-CN" altLang="en-US" sz="2400" dirty="0"/>
          </a:p>
        </p:txBody>
      </p:sp>
      <p:sp>
        <p:nvSpPr>
          <p:cNvPr id="3" name="标题 2"/>
          <p:cNvSpPr>
            <a:spLocks noGrp="1"/>
          </p:cNvSpPr>
          <p:nvPr>
            <p:ph type="title"/>
          </p:nvPr>
        </p:nvSpPr>
        <p:spPr/>
        <p:txBody>
          <a:bodyPr>
            <a:normAutofit/>
          </a:bodyPr>
          <a:lstStyle/>
          <a:p>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字符串</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A, B, C, D </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生成方法</a:t>
            </a:r>
            <a:endParaRPr lang="zh-CN" altLang="en-US" sz="2400" dirty="0"/>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6</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Tree>
    <p:extLst>
      <p:ext uri="{BB962C8B-B14F-4D97-AF65-F5344CB8AC3E}">
        <p14:creationId xmlns:p14="http://schemas.microsoft.com/office/powerpoint/2010/main" val="151308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最大子段和</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7</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9" name="Rectangle 3"/>
          <p:cNvSpPr txBox="1">
            <a:spLocks noChangeArrowheads="1"/>
          </p:cNvSpPr>
          <p:nvPr/>
        </p:nvSpPr>
        <p:spPr>
          <a:xfrm>
            <a:off x="317634" y="1060718"/>
            <a:ext cx="11540690" cy="5349708"/>
          </a:xfrm>
          <a:prstGeom prst="rect">
            <a:avLst/>
          </a:prstGeom>
        </p:spPr>
        <p:txBody>
          <a:bodyPr vert="horz" lIns="91440" tIns="45720" rIns="91440" bIns="45720" rtlCol="0">
            <a:normAutofit lnSpcReduction="10000"/>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针对</a:t>
            </a:r>
          </a:p>
          <a:p>
            <a:pPr>
              <a:lnSpc>
                <a:spcPct val="125000"/>
              </a:lnSpc>
              <a:spcBef>
                <a:spcPts val="600"/>
              </a:spcBef>
              <a:buFont typeface="Wingdings" pitchFamily="2" charset="2"/>
              <a:buNone/>
            </a:pPr>
            <a:r>
              <a:rPr lang="zh-CN" altLang="en-US" sz="2400" dirty="0" smtClean="0"/>
              <a:t>    “附件</a:t>
            </a:r>
            <a:r>
              <a:rPr lang="en-US" altLang="zh-CN" sz="2400" dirty="0" smtClean="0"/>
              <a:t>2.</a:t>
            </a:r>
            <a:r>
              <a:rPr lang="zh-CN" altLang="en-US" sz="2400" dirty="0" smtClean="0"/>
              <a:t>最大子段和输入数据</a:t>
            </a:r>
            <a:r>
              <a:rPr lang="en-US" altLang="zh-CN" sz="2400" dirty="0" smtClean="0"/>
              <a:t>-</a:t>
            </a:r>
            <a:r>
              <a:rPr lang="zh-CN" altLang="en-US" sz="2400" dirty="0" smtClean="0"/>
              <a:t>序列</a:t>
            </a:r>
            <a:r>
              <a:rPr lang="en-US" altLang="zh-CN" sz="2400" dirty="0" smtClean="0"/>
              <a:t>1</a:t>
            </a:r>
            <a:r>
              <a:rPr lang="zh-CN" altLang="en-US" sz="2400" dirty="0" smtClean="0"/>
              <a:t>”</a:t>
            </a:r>
          </a:p>
          <a:p>
            <a:pPr>
              <a:lnSpc>
                <a:spcPct val="125000"/>
              </a:lnSpc>
              <a:spcBef>
                <a:spcPts val="600"/>
              </a:spcBef>
              <a:buFont typeface="Wingdings" pitchFamily="2" charset="2"/>
              <a:buNone/>
            </a:pPr>
            <a:r>
              <a:rPr lang="zh-CN" altLang="en-US" sz="2400" dirty="0" smtClean="0"/>
              <a:t>     “附件</a:t>
            </a:r>
            <a:r>
              <a:rPr lang="en-US" altLang="zh-CN" sz="2400" dirty="0" smtClean="0"/>
              <a:t>2.</a:t>
            </a:r>
            <a:r>
              <a:rPr lang="zh-CN" altLang="en-US" sz="2400" dirty="0" smtClean="0"/>
              <a:t>最大子段和输入数据</a:t>
            </a:r>
            <a:r>
              <a:rPr lang="en-US" altLang="zh-CN" sz="2400" dirty="0" smtClean="0"/>
              <a:t>-</a:t>
            </a:r>
            <a:r>
              <a:rPr lang="zh-CN" altLang="en-US" sz="2400" dirty="0" smtClean="0"/>
              <a:t>序列</a:t>
            </a:r>
            <a:r>
              <a:rPr lang="en-US" altLang="zh-CN" sz="2400" dirty="0" smtClean="0"/>
              <a:t>2”</a:t>
            </a:r>
            <a:endParaRPr lang="zh-CN" altLang="en-US" sz="2400" dirty="0" smtClean="0"/>
          </a:p>
          <a:p>
            <a:pPr>
              <a:lnSpc>
                <a:spcPct val="125000"/>
              </a:lnSpc>
              <a:spcBef>
                <a:spcPts val="600"/>
              </a:spcBef>
              <a:buFont typeface="Wingdings" pitchFamily="2" charset="2"/>
              <a:buNone/>
            </a:pPr>
            <a:r>
              <a:rPr lang="zh-CN" altLang="en-US" sz="2400" dirty="0" smtClean="0"/>
              <a:t>    中给出的序列</a:t>
            </a:r>
            <a:r>
              <a:rPr lang="en-US" altLang="zh-CN" sz="2400" dirty="0" smtClean="0"/>
              <a:t>1</a:t>
            </a:r>
            <a:r>
              <a:rPr lang="zh-CN" altLang="en-US" sz="2400" dirty="0" smtClean="0"/>
              <a:t>、序列</a:t>
            </a:r>
            <a:r>
              <a:rPr lang="en-US" altLang="zh-CN" sz="2400" dirty="0" smtClean="0"/>
              <a:t>2, </a:t>
            </a:r>
            <a:r>
              <a:rPr lang="zh-CN" altLang="en-US" sz="2400" dirty="0" smtClean="0"/>
              <a:t>分别计算其最大子段和</a:t>
            </a:r>
            <a:endParaRPr lang="en-US" altLang="zh-CN" sz="2400" dirty="0" smtClean="0"/>
          </a:p>
          <a:p>
            <a:pPr marL="0" lvl="1" algn="l">
              <a:lnSpc>
                <a:spcPct val="125000"/>
              </a:lnSpc>
              <a:spcBef>
                <a:spcPts val="600"/>
              </a:spcBef>
              <a:buSzPct val="100000"/>
            </a:pPr>
            <a:endParaRPr lang="en-US" altLang="zh-CN" sz="2400" dirty="0" smtClean="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序列</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：长度在</a:t>
            </a:r>
            <a:r>
              <a:rPr lang="en-US" altLang="zh-CN" sz="2400" dirty="0">
                <a:latin typeface="微软雅黑" panose="020B0503020204020204" pitchFamily="34" charset="-122"/>
                <a:ea typeface="微软雅黑" panose="020B0503020204020204" pitchFamily="34" charset="-122"/>
              </a:rPr>
              <a:t>300-400</a:t>
            </a:r>
            <a:r>
              <a:rPr lang="zh-CN" altLang="en-US" sz="2400" dirty="0">
                <a:latin typeface="微软雅黑" panose="020B0503020204020204" pitchFamily="34" charset="-122"/>
                <a:ea typeface="微软雅黑" panose="020B0503020204020204" pitchFamily="34" charset="-122"/>
              </a:rPr>
              <a:t>之间，由</a:t>
            </a:r>
            <a:r>
              <a:rPr lang="en-US" altLang="zh-CN" sz="2400" dirty="0">
                <a:latin typeface="微软雅黑" panose="020B0503020204020204" pitchFamily="34" charset="-122"/>
                <a:ea typeface="微软雅黑" panose="020B0503020204020204" pitchFamily="34" charset="-122"/>
              </a:rPr>
              <a:t>(-100,100)</a:t>
            </a:r>
            <a:r>
              <a:rPr lang="zh-CN" altLang="en-US" sz="2400" dirty="0">
                <a:latin typeface="微软雅黑" panose="020B0503020204020204" pitchFamily="34" charset="-122"/>
                <a:ea typeface="微软雅黑" panose="020B0503020204020204" pitchFamily="34" charset="-122"/>
              </a:rPr>
              <a:t>内的数字</a:t>
            </a:r>
            <a:r>
              <a:rPr lang="zh-CN" altLang="en-US" sz="2400" dirty="0" smtClean="0">
                <a:latin typeface="微软雅黑" panose="020B0503020204020204" pitchFamily="34" charset="-122"/>
                <a:ea typeface="微软雅黑" panose="020B0503020204020204" pitchFamily="34" charset="-122"/>
              </a:rPr>
              <a:t>组成</a:t>
            </a:r>
            <a:endParaRPr lang="en-US" altLang="zh-CN" sz="2400" dirty="0" smtClean="0">
              <a:latin typeface="微软雅黑" panose="020B0503020204020204" pitchFamily="34" charset="-122"/>
              <a:ea typeface="微软雅黑" panose="020B0503020204020204" pitchFamily="34" charset="-122"/>
            </a:endParaRPr>
          </a:p>
          <a:p>
            <a:pPr marL="0" lvl="1" indent="-342900" algn="l">
              <a:lnSpc>
                <a:spcPct val="125000"/>
              </a:lnSpc>
              <a:spcBef>
                <a:spcPts val="600"/>
              </a:spcBef>
              <a:buSzPct val="100000"/>
              <a:buFont typeface="Wingdings" panose="05000000000000000000" pitchFamily="2" charset="2"/>
              <a:buChar char="l"/>
            </a:pPr>
            <a:r>
              <a:rPr lang="zh-CN" altLang="en-US" sz="2400" dirty="0" smtClean="0"/>
              <a:t>序列</a:t>
            </a:r>
            <a:r>
              <a:rPr lang="en-US" altLang="zh-CN" sz="2400" dirty="0" smtClean="0"/>
              <a:t>2</a:t>
            </a:r>
            <a:r>
              <a:rPr lang="zh-CN" altLang="en-US" sz="2400" dirty="0" smtClean="0"/>
              <a:t>：长度在</a:t>
            </a:r>
            <a:r>
              <a:rPr lang="en-US" altLang="zh-CN" sz="2400" dirty="0" smtClean="0"/>
              <a:t>100-200</a:t>
            </a:r>
            <a:r>
              <a:rPr lang="zh-CN" altLang="en-US" sz="2400" dirty="0" smtClean="0"/>
              <a:t>之间，由</a:t>
            </a:r>
            <a:r>
              <a:rPr lang="en-US" altLang="zh-CN" sz="2400" dirty="0" smtClean="0"/>
              <a:t>(-50,50)</a:t>
            </a:r>
            <a:r>
              <a:rPr lang="zh-CN" altLang="en-US" sz="2400" dirty="0" smtClean="0"/>
              <a:t>内的数字组成</a:t>
            </a:r>
            <a:endParaRPr lang="en-US" altLang="zh-CN" sz="2400" dirty="0" smtClean="0"/>
          </a:p>
          <a:p>
            <a:pPr marL="0" lvl="1" indent="-342900" algn="l">
              <a:lnSpc>
                <a:spcPct val="125000"/>
              </a:lnSpc>
              <a:spcBef>
                <a:spcPts val="600"/>
              </a:spcBef>
              <a:buSzPct val="100000"/>
              <a:buFont typeface="Wingdings" panose="05000000000000000000" pitchFamily="2" charset="2"/>
              <a:buChar char="l"/>
            </a:pPr>
            <a:r>
              <a:rPr lang="zh-CN" altLang="en-US" sz="2400" dirty="0" smtClean="0"/>
              <a:t>要求</a:t>
            </a:r>
            <a:endParaRPr lang="zh-CN" altLang="en-US" sz="2800" dirty="0"/>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指出最大子段和在原序列中的位置</a:t>
            </a:r>
          </a:p>
          <a:p>
            <a:pPr marL="800100" lvl="1" indent="-342900" algn="l">
              <a:lnSpc>
                <a:spcPct val="135000"/>
              </a:lnSpc>
              <a:spcBef>
                <a:spcPts val="600"/>
              </a:spcBef>
              <a:buClr>
                <a:srgbClr val="FF0000"/>
              </a:buClr>
              <a:buSzPct val="800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给出最大子段和具体值</a:t>
            </a:r>
          </a:p>
          <a:p>
            <a:pPr marL="0" lvl="1" indent="-342900" algn="l">
              <a:lnSpc>
                <a:spcPct val="125000"/>
              </a:lnSpc>
              <a:spcBef>
                <a:spcPts val="600"/>
              </a:spcBef>
              <a:buSzPct val="100000"/>
              <a:buFont typeface="Wingdings" panose="05000000000000000000" pitchFamily="2" charset="2"/>
              <a:buChar char="l"/>
            </a:pPr>
            <a:endParaRPr lang="en-US" altLang="zh-CN" sz="2400"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687160543"/>
              </p:ext>
            </p:extLst>
          </p:nvPr>
        </p:nvGraphicFramePr>
        <p:xfrm>
          <a:off x="8187106" y="1551472"/>
          <a:ext cx="914400" cy="787400"/>
        </p:xfrm>
        <a:graphic>
          <a:graphicData uri="http://schemas.openxmlformats.org/presentationml/2006/ole">
            <mc:AlternateContent xmlns:mc="http://schemas.openxmlformats.org/markup-compatibility/2006">
              <mc:Choice xmlns:v="urn:schemas-microsoft-com:vml" Requires="v">
                <p:oleObj spid="_x0000_s15388" name="包装程序外壳对象" showAsIcon="1" r:id="rId3" imgW="914400" imgH="787320" progId="Package">
                  <p:embed/>
                </p:oleObj>
              </mc:Choice>
              <mc:Fallback>
                <p:oleObj name="包装程序外壳对象" showAsIcon="1" r:id="rId3" imgW="914400" imgH="787320" progId="Package">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7106" y="1551472"/>
                        <a:ext cx="914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18565640"/>
              </p:ext>
            </p:extLst>
          </p:nvPr>
        </p:nvGraphicFramePr>
        <p:xfrm>
          <a:off x="10152431" y="1551472"/>
          <a:ext cx="914400" cy="787400"/>
        </p:xfrm>
        <a:graphic>
          <a:graphicData uri="http://schemas.openxmlformats.org/presentationml/2006/ole">
            <mc:AlternateContent xmlns:mc="http://schemas.openxmlformats.org/markup-compatibility/2006">
              <mc:Choice xmlns:v="urn:schemas-microsoft-com:vml" Requires="v">
                <p:oleObj spid="_x0000_s15389" name="包装程序外壳对象" showAsIcon="1" r:id="rId5" imgW="914400" imgH="787320" progId="Package">
                  <p:embed/>
                </p:oleObj>
              </mc:Choice>
              <mc:Fallback>
                <p:oleObj name="包装程序外壳对象" showAsIcon="1" r:id="rId5" imgW="914400" imgH="787320" progId="Package">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2431" y="1551472"/>
                        <a:ext cx="914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42148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algn="ct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作业</a:t>
            </a:r>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3</a:t>
            </a:r>
            <a:r>
              <a:rPr lang="en-US" altLang="zh-CN" sz="2400" b="1" dirty="0" smtClean="0">
                <a:solidFill>
                  <a:schemeClr val="accent5">
                    <a:lumMod val="75000"/>
                  </a:schemeClr>
                </a:solidFill>
                <a:latin typeface="微软雅黑" panose="020B0503020204020204" pitchFamily="2" charset="-122"/>
                <a:ea typeface="微软雅黑" panose="020B0503020204020204" pitchFamily="2" charset="-122"/>
              </a:rPr>
              <a:t> </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凸多边形</a:t>
            </a:r>
            <a:r>
              <a:rPr lang="zh-CN" altLang="en-US" sz="2400" b="1" dirty="0">
                <a:solidFill>
                  <a:schemeClr val="accent5">
                    <a:lumMod val="75000"/>
                  </a:schemeClr>
                </a:solidFill>
                <a:latin typeface="微软雅黑" panose="020B0503020204020204" pitchFamily="2" charset="-122"/>
                <a:ea typeface="微软雅黑" panose="020B0503020204020204" pitchFamily="2" charset="-122"/>
              </a:rPr>
              <a:t>最优三角剖分</a:t>
            </a: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8</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12" name="Rectangle 3"/>
          <p:cNvSpPr txBox="1">
            <a:spLocks noChangeArrowheads="1"/>
          </p:cNvSpPr>
          <p:nvPr/>
        </p:nvSpPr>
        <p:spPr>
          <a:xfrm>
            <a:off x="308009" y="1058779"/>
            <a:ext cx="11540690" cy="5293895"/>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25000"/>
              </a:lnSpc>
              <a:spcBef>
                <a:spcPts val="600"/>
              </a:spcBef>
              <a:buSzPct val="100000"/>
              <a:buFont typeface="Wingdings" panose="05000000000000000000" pitchFamily="2" charset="2"/>
              <a:buChar char="l"/>
              <a:defRPr/>
            </a:pPr>
            <a:r>
              <a:rPr lang="zh-CN" altLang="en-US" sz="2400" dirty="0">
                <a:latin typeface="微软雅黑" panose="020B0503020204020204" pitchFamily="34" charset="-122"/>
                <a:ea typeface="微软雅黑" panose="020B0503020204020204" pitchFamily="34" charset="-122"/>
              </a:rPr>
              <a:t>算法</a:t>
            </a:r>
            <a:r>
              <a:rPr lang="en-US" altLang="zh-CN" sz="2400" dirty="0" smtClean="0">
                <a:latin typeface="微软雅黑" panose="020B0503020204020204" pitchFamily="34" charset="-122"/>
                <a:ea typeface="微软雅黑" panose="020B0503020204020204" pitchFamily="34" charset="-122"/>
              </a:rPr>
              <a:t>1</a:t>
            </a:r>
            <a:endParaRPr lang="en-US" altLang="zh-CN" sz="2400" dirty="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a:latin typeface="微软雅黑" panose="020B0503020204020204" pitchFamily="34" charset="-122"/>
                <a:ea typeface="微软雅黑" panose="020B0503020204020204" pitchFamily="34" charset="-122"/>
              </a:rPr>
              <a:t>利用：教科书上</a:t>
            </a:r>
            <a:r>
              <a:rPr lang="en-US" altLang="zh-CN" sz="2400" dirty="0">
                <a:latin typeface="微软雅黑" panose="020B0503020204020204" pitchFamily="34" charset="-122"/>
                <a:ea typeface="微软雅黑" panose="020B0503020204020204" pitchFamily="34" charset="-122"/>
              </a:rPr>
              <a:t>O(n^3)</a:t>
            </a:r>
            <a:r>
              <a:rPr lang="zh-CN" altLang="en-US" sz="2400" dirty="0">
                <a:latin typeface="微软雅黑" panose="020B0503020204020204" pitchFamily="34" charset="-122"/>
                <a:ea typeface="微软雅黑" panose="020B0503020204020204" pitchFamily="34" charset="-122"/>
              </a:rPr>
              <a:t>算法</a:t>
            </a:r>
          </a:p>
          <a:p>
            <a:pPr>
              <a:lnSpc>
                <a:spcPct val="125000"/>
              </a:lnSpc>
              <a:buFont typeface="Wingdings" pitchFamily="2" charset="2"/>
              <a:buNone/>
              <a:defRPr/>
            </a:pPr>
            <a:r>
              <a:rPr lang="zh-CN" altLang="en-US" sz="2400" dirty="0" smtClean="0">
                <a:solidFill>
                  <a:schemeClr val="tx1"/>
                </a:solidFill>
                <a:latin typeface="微软雅黑" panose="020B0503020204020204" pitchFamily="34" charset="-122"/>
                <a:ea typeface="微软雅黑" panose="020B0503020204020204" pitchFamily="34" charset="-122"/>
              </a:rPr>
              <a:t>         </a:t>
            </a:r>
            <a:r>
              <a:rPr lang="en-US" altLang="zh-CN" sz="2400" dirty="0" smtClean="0">
                <a:solidFill>
                  <a:schemeClr val="tx1"/>
                </a:solidFill>
                <a:latin typeface="微软雅黑" panose="020B0503020204020204" pitchFamily="34" charset="-122"/>
                <a:ea typeface="微软雅黑" panose="020B0503020204020204" pitchFamily="34" charset="-122"/>
              </a:rPr>
              <a:t>1. “</a:t>
            </a:r>
            <a:r>
              <a:rPr lang="zh-CN" altLang="en-US" sz="2400" dirty="0" smtClean="0">
                <a:solidFill>
                  <a:schemeClr val="tx1"/>
                </a:solidFill>
                <a:latin typeface="微软雅黑" panose="020B0503020204020204" pitchFamily="34" charset="-122"/>
                <a:ea typeface="微软雅黑" panose="020B0503020204020204" pitchFamily="34" charset="-122"/>
              </a:rPr>
              <a:t>附件</a:t>
            </a:r>
            <a:r>
              <a:rPr lang="en-US" altLang="zh-CN" sz="2400" dirty="0" smtClean="0">
                <a:solidFill>
                  <a:schemeClr val="tx1"/>
                </a:solidFill>
                <a:latin typeface="微软雅黑" panose="020B0503020204020204" pitchFamily="34" charset="-122"/>
                <a:ea typeface="微软雅黑" panose="020B0503020204020204" pitchFamily="34" charset="-122"/>
              </a:rPr>
              <a:t>3-1.21</a:t>
            </a:r>
            <a:r>
              <a:rPr lang="zh-CN" altLang="en-US" sz="2400" dirty="0" smtClean="0">
                <a:solidFill>
                  <a:schemeClr val="tx1"/>
                </a:solidFill>
                <a:latin typeface="微软雅黑" panose="020B0503020204020204" pitchFamily="34" charset="-122"/>
                <a:ea typeface="微软雅黑" panose="020B0503020204020204" pitchFamily="34" charset="-122"/>
              </a:rPr>
              <a:t>个基站凸多边形数据</a:t>
            </a:r>
            <a:r>
              <a:rPr lang="en-US" altLang="zh-CN" sz="2400" dirty="0" smtClean="0">
                <a:solidFill>
                  <a:schemeClr val="tx1"/>
                </a:solidFill>
                <a:latin typeface="微软雅黑" panose="020B0503020204020204" pitchFamily="34" charset="-122"/>
                <a:ea typeface="微软雅黑" panose="020B0503020204020204" pitchFamily="34" charset="-122"/>
              </a:rPr>
              <a:t>”</a:t>
            </a:r>
            <a:endParaRPr lang="zh-CN" altLang="en-US" sz="2400" dirty="0" smtClean="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en-US" altLang="zh-CN" sz="2400" dirty="0" smtClean="0">
                <a:solidFill>
                  <a:schemeClr val="tx1"/>
                </a:solidFill>
                <a:latin typeface="微软雅黑" panose="020B0503020204020204" pitchFamily="34" charset="-122"/>
                <a:ea typeface="微软雅黑" panose="020B0503020204020204" pitchFamily="34" charset="-122"/>
              </a:rPr>
              <a:t>         2. “</a:t>
            </a:r>
            <a:r>
              <a:rPr lang="en-US" altLang="en-US" sz="2400" dirty="0" smtClean="0">
                <a:solidFill>
                  <a:schemeClr val="tx1"/>
                </a:solidFill>
                <a:latin typeface="微软雅黑" panose="020B0503020204020204" pitchFamily="34" charset="-122"/>
                <a:ea typeface="微软雅黑" panose="020B0503020204020204" pitchFamily="34" charset="-122"/>
              </a:rPr>
              <a:t>附件3-</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en-US" altLang="en-US" sz="2400" dirty="0" smtClean="0">
                <a:solidFill>
                  <a:schemeClr val="tx1"/>
                </a:solidFill>
                <a:latin typeface="微软雅黑" panose="020B0503020204020204" pitchFamily="34" charset="-122"/>
                <a:ea typeface="微软雅黑" panose="020B0503020204020204" pitchFamily="34" charset="-122"/>
              </a:rPr>
              <a:t>.2</a:t>
            </a:r>
            <a:r>
              <a:rPr lang="en-US" altLang="zh-CN" sz="2400" dirty="0" smtClean="0">
                <a:solidFill>
                  <a:schemeClr val="tx1"/>
                </a:solidFill>
                <a:latin typeface="微软雅黑" panose="020B0503020204020204" pitchFamily="34" charset="-122"/>
                <a:ea typeface="微软雅黑" panose="020B0503020204020204" pitchFamily="34" charset="-122"/>
              </a:rPr>
              <a:t>9</a:t>
            </a:r>
            <a:r>
              <a:rPr lang="en-US" altLang="en-US" sz="2400" dirty="0" smtClean="0">
                <a:solidFill>
                  <a:schemeClr val="tx1"/>
                </a:solidFill>
                <a:latin typeface="微软雅黑" panose="020B0503020204020204" pitchFamily="34" charset="-122"/>
                <a:ea typeface="微软雅黑" panose="020B0503020204020204" pitchFamily="34" charset="-122"/>
              </a:rPr>
              <a:t>个基站凸多边形数据</a:t>
            </a:r>
            <a:r>
              <a:rPr lang="en-US" altLang="zh-CN" sz="2400" dirty="0" smtClean="0">
                <a:solidFill>
                  <a:schemeClr val="tx1"/>
                </a:solidFill>
                <a:latin typeface="微软雅黑" panose="020B0503020204020204" pitchFamily="34" charset="-122"/>
                <a:ea typeface="微软雅黑" panose="020B0503020204020204" pitchFamily="34" charset="-122"/>
              </a:rPr>
              <a:t>”</a:t>
            </a:r>
            <a:endParaRPr lang="zh-CN" altLang="en-US" sz="2400" dirty="0" smtClean="0">
              <a:solidFill>
                <a:schemeClr val="tx1"/>
              </a:solidFill>
              <a:latin typeface="微软雅黑" panose="020B0503020204020204" pitchFamily="34" charset="-122"/>
              <a:ea typeface="微软雅黑" panose="020B0503020204020204" pitchFamily="34" charset="-122"/>
            </a:endParaRPr>
          </a:p>
          <a:p>
            <a:pPr>
              <a:lnSpc>
                <a:spcPct val="125000"/>
              </a:lnSpc>
              <a:buFont typeface="Wingdings" pitchFamily="2" charset="2"/>
              <a:buNone/>
              <a:defRPr/>
            </a:pPr>
            <a:r>
              <a:rPr lang="zh-CN" altLang="en-US" sz="2400" dirty="0" smtClean="0">
                <a:solidFill>
                  <a:schemeClr val="tx1"/>
                </a:solidFill>
                <a:latin typeface="微软雅黑" panose="020B0503020204020204" pitchFamily="34" charset="-122"/>
                <a:ea typeface="微软雅黑" panose="020B0503020204020204" pitchFamily="34" charset="-122"/>
              </a:rPr>
              <a:t>     ，给出</a:t>
            </a:r>
            <a:r>
              <a:rPr lang="en-US" altLang="zh-CN" sz="2400" dirty="0" smtClean="0">
                <a:solidFill>
                  <a:schemeClr val="tx1"/>
                </a:solidFill>
                <a:latin typeface="微软雅黑" panose="020B0503020204020204" pitchFamily="34" charset="-122"/>
                <a:ea typeface="微软雅黑" panose="020B0503020204020204" pitchFamily="34" charset="-122"/>
              </a:rPr>
              <a:t>21</a:t>
            </a:r>
            <a:r>
              <a:rPr lang="zh-CN" altLang="en-US" sz="2400" dirty="0" smtClean="0">
                <a:solidFill>
                  <a:schemeClr val="tx1"/>
                </a:solidFill>
                <a:latin typeface="微软雅黑" panose="020B0503020204020204" pitchFamily="34" charset="-122"/>
                <a:ea typeface="微软雅黑" panose="020B0503020204020204" pitchFamily="34" charset="-122"/>
              </a:rPr>
              <a:t>凸多边形顶点数据、 </a:t>
            </a:r>
            <a:r>
              <a:rPr lang="en-US" altLang="zh-CN" sz="2400" dirty="0" smtClean="0">
                <a:solidFill>
                  <a:schemeClr val="tx1"/>
                </a:solidFill>
                <a:latin typeface="微软雅黑" panose="020B0503020204020204" pitchFamily="34" charset="-122"/>
                <a:ea typeface="微软雅黑" panose="020B0503020204020204" pitchFamily="34" charset="-122"/>
              </a:rPr>
              <a:t>29</a:t>
            </a:r>
            <a:r>
              <a:rPr lang="zh-CN" altLang="en-US" sz="2400" dirty="0" smtClean="0">
                <a:solidFill>
                  <a:schemeClr val="tx1"/>
                </a:solidFill>
                <a:latin typeface="微软雅黑" panose="020B0503020204020204" pitchFamily="34" charset="-122"/>
                <a:ea typeface="微软雅黑" panose="020B0503020204020204" pitchFamily="34" charset="-122"/>
              </a:rPr>
              <a:t>凸多边形顶点数据，以顶点间的地理距离作为连接</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个顶点的边、弦到的权值，对这</a:t>
            </a:r>
            <a:r>
              <a:rPr lang="en-US" altLang="zh-CN" sz="2400" dirty="0" smtClean="0">
                <a:solidFill>
                  <a:schemeClr val="tx1"/>
                </a:solidFill>
                <a:latin typeface="微软雅黑" panose="020B0503020204020204" pitchFamily="34" charset="-122"/>
                <a:ea typeface="微软雅黑" panose="020B0503020204020204" pitchFamily="34" charset="-122"/>
              </a:rPr>
              <a:t>2</a:t>
            </a:r>
            <a:r>
              <a:rPr lang="zh-CN" altLang="en-US" sz="2400" dirty="0" smtClean="0">
                <a:solidFill>
                  <a:schemeClr val="tx1"/>
                </a:solidFill>
                <a:latin typeface="微软雅黑" panose="020B0503020204020204" pitchFamily="34" charset="-122"/>
                <a:ea typeface="微软雅黑" panose="020B0503020204020204" pitchFamily="34" charset="-122"/>
              </a:rPr>
              <a:t>个凸多边形进行最优三角剖分</a:t>
            </a:r>
          </a:p>
          <a:p>
            <a:pPr>
              <a:buFont typeface="Wingdings" pitchFamily="2" charset="2"/>
              <a:buNone/>
              <a:defRPr/>
            </a:pPr>
            <a:endParaRPr lang="zh-CN" altLang="en-US" sz="2800" dirty="0" smtClean="0"/>
          </a:p>
        </p:txBody>
      </p:sp>
      <p:graphicFrame>
        <p:nvGraphicFramePr>
          <p:cNvPr id="13" name="Object 4">
            <a:hlinkClick r:id="rId3" action="ppaction://hlinkfile"/>
          </p:cNvPr>
          <p:cNvGraphicFramePr>
            <a:graphicFrameLocks noChangeAspect="1"/>
          </p:cNvGraphicFramePr>
          <p:nvPr>
            <p:extLst>
              <p:ext uri="{D42A27DB-BD31-4B8C-83A1-F6EECF244321}">
                <p14:modId xmlns:p14="http://schemas.microsoft.com/office/powerpoint/2010/main" val="2930618389"/>
              </p:ext>
            </p:extLst>
          </p:nvPr>
        </p:nvGraphicFramePr>
        <p:xfrm>
          <a:off x="9576464" y="1133542"/>
          <a:ext cx="1296987" cy="1135063"/>
        </p:xfrm>
        <a:graphic>
          <a:graphicData uri="http://schemas.openxmlformats.org/presentationml/2006/ole">
            <mc:AlternateContent xmlns:mc="http://schemas.openxmlformats.org/markup-compatibility/2006">
              <mc:Choice xmlns:v="urn:schemas-microsoft-com:vml" Requires="v">
                <p:oleObj spid="_x0000_s16402" showAsIcon="1" r:id="rId4" imgW="914400" imgH="800100" progId="Excel.Sheet.8">
                  <p:embed/>
                </p:oleObj>
              </mc:Choice>
              <mc:Fallback>
                <p:oleObj showAsIcon="1" r:id="rId4" imgW="914400" imgH="8001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6464" y="1133542"/>
                        <a:ext cx="129698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5">
            <a:hlinkClick r:id="rId6" action="ppaction://hlinkfile"/>
          </p:cNvPr>
          <p:cNvGraphicFramePr>
            <a:graphicFrameLocks noChangeAspect="1"/>
          </p:cNvGraphicFramePr>
          <p:nvPr>
            <p:extLst>
              <p:ext uri="{D42A27DB-BD31-4B8C-83A1-F6EECF244321}">
                <p14:modId xmlns:p14="http://schemas.microsoft.com/office/powerpoint/2010/main" val="1536516673"/>
              </p:ext>
            </p:extLst>
          </p:nvPr>
        </p:nvGraphicFramePr>
        <p:xfrm>
          <a:off x="9647901" y="2213042"/>
          <a:ext cx="1150938" cy="1006475"/>
        </p:xfrm>
        <a:graphic>
          <a:graphicData uri="http://schemas.openxmlformats.org/presentationml/2006/ole">
            <mc:AlternateContent xmlns:mc="http://schemas.openxmlformats.org/markup-compatibility/2006">
              <mc:Choice xmlns:v="urn:schemas-microsoft-com:vml" Requires="v">
                <p:oleObj spid="_x0000_s16403" showAsIcon="1" r:id="rId7" imgW="914400" imgH="800100" progId="Excel.Sheet.8">
                  <p:embed/>
                </p:oleObj>
              </mc:Choice>
              <mc:Fallback>
                <p:oleObj showAsIcon="1" r:id="rId7" imgW="914400" imgH="800100"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7901" y="2213042"/>
                        <a:ext cx="11509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795459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400" b="1" dirty="0">
                <a:solidFill>
                  <a:schemeClr val="accent5">
                    <a:lumMod val="75000"/>
                  </a:schemeClr>
                </a:solidFill>
                <a:latin typeface="微软雅黑" panose="020B0503020204020204" pitchFamily="2" charset="-122"/>
                <a:ea typeface="微软雅黑" panose="020B0503020204020204" pitchFamily="2" charset="-122"/>
              </a:rPr>
              <a:t>21</a:t>
            </a:r>
            <a:r>
              <a:rPr lang="zh-CN" altLang="en-US" sz="2400" b="1" dirty="0" smtClean="0">
                <a:solidFill>
                  <a:schemeClr val="accent5">
                    <a:lumMod val="75000"/>
                  </a:schemeClr>
                </a:solidFill>
                <a:latin typeface="微软雅黑" panose="020B0503020204020204" pitchFamily="2" charset="-122"/>
                <a:ea typeface="微软雅黑" panose="020B0503020204020204" pitchFamily="2" charset="-122"/>
              </a:rPr>
              <a:t>凸多边形</a:t>
            </a:r>
            <a:endParaRPr lang="zh-CN" altLang="en-US" sz="2400" b="1" dirty="0">
              <a:solidFill>
                <a:schemeClr val="accent5">
                  <a:lumMod val="75000"/>
                </a:schemeClr>
              </a:solidFill>
              <a:latin typeface="微软雅黑" panose="020B0503020204020204" pitchFamily="2" charset="-122"/>
              <a:ea typeface="微软雅黑" panose="020B0503020204020204" pitchFamily="2" charset="-122"/>
            </a:endParaRPr>
          </a:p>
        </p:txBody>
      </p:sp>
      <p:sp>
        <p:nvSpPr>
          <p:cNvPr id="4" name="日期占位符 3"/>
          <p:cNvSpPr>
            <a:spLocks noGrp="1"/>
          </p:cNvSpPr>
          <p:nvPr>
            <p:ph type="dt" sz="half" idx="10"/>
          </p:nvPr>
        </p:nvSpPr>
        <p:spPr/>
        <p:txBody>
          <a:bodyPr/>
          <a:lstStyle/>
          <a:p>
            <a:fld id="{D342AF8A-6C9F-6440-B81F-0F8AB8C85483}" type="datetime1">
              <a:rPr kumimoji="1" lang="zh-CN" altLang="en-US" smtClean="0"/>
              <a:pPr/>
              <a:t>2020-11-2</a:t>
            </a:fld>
            <a:endParaRPr kumimoji="1" lang="zh-CN" altLang="en-US" dirty="0"/>
          </a:p>
        </p:txBody>
      </p:sp>
      <p:sp>
        <p:nvSpPr>
          <p:cNvPr id="5" name="灯片编号占位符 4"/>
          <p:cNvSpPr>
            <a:spLocks noGrp="1"/>
          </p:cNvSpPr>
          <p:nvPr>
            <p:ph type="sldNum" sz="quarter" idx="12"/>
          </p:nvPr>
        </p:nvSpPr>
        <p:spPr/>
        <p:txBody>
          <a:bodyPr/>
          <a:lstStyle/>
          <a:p>
            <a:r>
              <a:rPr kumimoji="1" lang="en-US" altLang="zh-CN" smtClean="0"/>
              <a:t>PAGE</a:t>
            </a:r>
            <a:r>
              <a:rPr kumimoji="1" lang="zh-CN" altLang="en-US" smtClean="0"/>
              <a:t> </a:t>
            </a:r>
            <a:fld id="{45C466B8-AFC2-AE4B-94BC-EF87A0F7179E}" type="slidenum">
              <a:rPr kumimoji="1" lang="zh-CN" altLang="en-US" smtClean="0"/>
              <a:pPr/>
              <a:t>9</a:t>
            </a:fld>
            <a:endParaRPr kumimoji="1" lang="zh-CN" altLang="en-US" dirty="0"/>
          </a:p>
        </p:txBody>
      </p:sp>
      <p:sp>
        <p:nvSpPr>
          <p:cNvPr id="6" name="文本占位符 5"/>
          <p:cNvSpPr>
            <a:spLocks noGrp="1"/>
          </p:cNvSpPr>
          <p:nvPr>
            <p:ph type="body" sz="quarter" idx="14"/>
          </p:nvPr>
        </p:nvSpPr>
        <p:spPr/>
        <p:txBody>
          <a:bodyPr/>
          <a:lstStyle/>
          <a:p>
            <a:endParaRPr lang="zh-CN" altLang="en-US"/>
          </a:p>
        </p:txBody>
      </p:sp>
      <p:sp>
        <p:nvSpPr>
          <p:cNvPr id="7" name="Rectangle 3"/>
          <p:cNvSpPr txBox="1">
            <a:spLocks noChangeArrowheads="1"/>
          </p:cNvSpPr>
          <p:nvPr/>
        </p:nvSpPr>
        <p:spPr>
          <a:xfrm>
            <a:off x="395287" y="1196975"/>
            <a:ext cx="5700713" cy="5472113"/>
          </a:xfrm>
          <a:prstGeom prst="rect">
            <a:avLst/>
          </a:prstGeom>
        </p:spPr>
        <p:txBody>
          <a:bodyPr vert="horz" lIns="91440" tIns="45720" rIns="91440" bIns="45720" rtlCol="0">
            <a:normAutofit/>
          </a:bodyPr>
          <a:lstStyle>
            <a:lvl1pPr marL="0" indent="0" algn="just" defTabSz="914400" rtl="0" eaLnBrk="1" latinLnBrk="0" hangingPunct="1">
              <a:lnSpc>
                <a:spcPct val="90000"/>
              </a:lnSpc>
              <a:spcBef>
                <a:spcPts val="1000"/>
              </a:spcBef>
              <a:buFont typeface="Arial" panose="020B0604020202020204" pitchFamily="34" charset="0"/>
              <a:buNone/>
              <a:defRPr sz="2000" kern="1200">
                <a:solidFill>
                  <a:schemeClr val="tx1">
                    <a:lumMod val="85000"/>
                    <a:lumOff val="15000"/>
                  </a:schemeClr>
                </a:solidFill>
                <a:latin typeface="+mn-lt"/>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342900" algn="l">
              <a:lnSpc>
                <a:spcPct val="100000"/>
              </a:lnSpc>
              <a:spcBef>
                <a:spcPts val="600"/>
              </a:spcBef>
              <a:buSzPct val="100000"/>
              <a:buFont typeface="Wingdings" panose="05000000000000000000" pitchFamily="2" charset="2"/>
              <a:buChar char="l"/>
              <a:defRPr/>
            </a:pPr>
            <a:r>
              <a:rPr lang="en-US" altLang="zh-CN" sz="2400" dirty="0">
                <a:latin typeface="微软雅黑" panose="020B0503020204020204" pitchFamily="34" charset="-122"/>
                <a:ea typeface="微软雅黑" panose="020B0503020204020204" pitchFamily="34" charset="-122"/>
              </a:rPr>
              <a:t>21</a:t>
            </a:r>
            <a:r>
              <a:rPr lang="zh-CN" altLang="en-US" sz="2400" dirty="0">
                <a:latin typeface="微软雅黑" panose="020B0503020204020204" pitchFamily="34" charset="-122"/>
                <a:ea typeface="微软雅黑" panose="020B0503020204020204" pitchFamily="34" charset="-122"/>
              </a:rPr>
              <a:t>凸多边形构造方法</a:t>
            </a: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根据</a:t>
            </a:r>
            <a:r>
              <a:rPr lang="en-US" altLang="zh-CN" sz="2400" dirty="0">
                <a:latin typeface="微软雅黑" panose="020B0503020204020204" pitchFamily="34" charset="-122"/>
                <a:ea typeface="微软雅黑" panose="020B0503020204020204" pitchFamily="34" charset="-122"/>
              </a:rPr>
              <a:t>xx</a:t>
            </a:r>
            <a:r>
              <a:rPr lang="zh-CN" altLang="en-US" sz="2400" dirty="0">
                <a:latin typeface="微软雅黑" panose="020B0503020204020204" pitchFamily="34" charset="-122"/>
                <a:ea typeface="微软雅黑" panose="020B0503020204020204" pitchFamily="34" charset="-122"/>
              </a:rPr>
              <a:t>市</a:t>
            </a:r>
            <a:r>
              <a:rPr lang="en-US" altLang="zh-CN" sz="2400" dirty="0">
                <a:latin typeface="微软雅黑" panose="020B0503020204020204" pitchFamily="34" charset="-122"/>
                <a:ea typeface="微软雅黑" panose="020B0503020204020204" pitchFamily="34" charset="-122"/>
              </a:rPr>
              <a:t>TD-LTE</a:t>
            </a:r>
            <a:r>
              <a:rPr lang="zh-CN" altLang="en-US" sz="2400" dirty="0">
                <a:latin typeface="微软雅黑" panose="020B0503020204020204" pitchFamily="34" charset="-122"/>
                <a:ea typeface="微软雅黑" panose="020B0503020204020204" pitchFamily="34" charset="-122"/>
              </a:rPr>
              <a:t>网络配置数据，选取全部基站</a:t>
            </a:r>
            <a:r>
              <a:rPr lang="en-US" altLang="zh-CN" sz="2400" dirty="0" err="1">
                <a:latin typeface="微软雅黑" panose="020B0503020204020204" pitchFamily="34" charset="-122"/>
                <a:ea typeface="微软雅黑" panose="020B0503020204020204" pitchFamily="34" charset="-122"/>
              </a:rPr>
              <a:t>eNODEB</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800100" lvl="1" indent="-342900" algn="l">
              <a:lnSpc>
                <a:spcPct val="135000"/>
              </a:lnSpc>
              <a:spcBef>
                <a:spcPts val="600"/>
              </a:spcBef>
              <a:buClr>
                <a:srgbClr val="FF0000"/>
              </a:buClr>
              <a:buSzPct val="80000"/>
              <a:buFont typeface="Wingdings" panose="05000000000000000000" pitchFamily="2" charset="2"/>
              <a:buChar char="n"/>
              <a:defRPr/>
            </a:pPr>
            <a:r>
              <a:rPr lang="zh-CN" altLang="en-US" sz="2400" dirty="0" smtClean="0">
                <a:latin typeface="微软雅黑" panose="020B0503020204020204" pitchFamily="34" charset="-122"/>
                <a:ea typeface="微软雅黑" panose="020B0503020204020204" pitchFamily="34" charset="-122"/>
              </a:rPr>
              <a:t>以这些基站作为平面点，构造平面点集的凸包，得到具有</a:t>
            </a:r>
            <a:r>
              <a:rPr lang="en-US" altLang="zh-CN" sz="2400" dirty="0" smtClean="0">
                <a:latin typeface="微软雅黑" panose="020B0503020204020204" pitchFamily="34" charset="-122"/>
                <a:ea typeface="微软雅黑" panose="020B0503020204020204" pitchFamily="34" charset="-122"/>
              </a:rPr>
              <a:t>21</a:t>
            </a:r>
            <a:r>
              <a:rPr lang="zh-CN" altLang="en-US" sz="2400" dirty="0" smtClean="0">
                <a:latin typeface="微软雅黑" panose="020B0503020204020204" pitchFamily="34" charset="-122"/>
                <a:ea typeface="微软雅黑" panose="020B0503020204020204" pitchFamily="34" charset="-122"/>
              </a:rPr>
              <a:t>个顶点的凸</a:t>
            </a:r>
            <a:r>
              <a:rPr lang="en-US" altLang="zh-CN" sz="2400" dirty="0" smtClean="0">
                <a:latin typeface="微软雅黑" panose="020B0503020204020204" pitchFamily="34" charset="-122"/>
                <a:ea typeface="微软雅黑" panose="020B0503020204020204" pitchFamily="34" charset="-122"/>
              </a:rPr>
              <a:t>21</a:t>
            </a:r>
            <a:r>
              <a:rPr lang="zh-CN" altLang="en-US" sz="2400" dirty="0" smtClean="0">
                <a:latin typeface="微软雅黑" panose="020B0503020204020204" pitchFamily="34" charset="-122"/>
                <a:ea typeface="微软雅黑" panose="020B0503020204020204" pitchFamily="34" charset="-122"/>
              </a:rPr>
              <a:t>边形</a:t>
            </a:r>
          </a:p>
        </p:txBody>
      </p:sp>
      <p:pic>
        <p:nvPicPr>
          <p:cNvPr id="8" name="Picture 5" descr="凸包整体截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71846"/>
            <a:ext cx="5902000" cy="5040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7782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2158</TotalTime>
  <Words>1274</Words>
  <Application>Microsoft Office PowerPoint</Application>
  <PresentationFormat>自定义</PresentationFormat>
  <Paragraphs>123</Paragraphs>
  <Slides>14</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14</vt:i4>
      </vt:variant>
    </vt:vector>
  </HeadingPairs>
  <TitlesOfParts>
    <vt:vector size="17" baseType="lpstr">
      <vt:lpstr>Office 主题​​</vt:lpstr>
      <vt:lpstr>Microsoft Excel 97-2003 工作表</vt:lpstr>
      <vt:lpstr>程序包</vt:lpstr>
      <vt:lpstr>PowerPoint 演示文稿</vt:lpstr>
      <vt:lpstr>实验内容 </vt:lpstr>
      <vt:lpstr>作业1 最长公共子序列</vt:lpstr>
      <vt:lpstr>作业1 最长递减子序列</vt:lpstr>
      <vt:lpstr>字符串A, B, C, D 生成方法</vt:lpstr>
      <vt:lpstr>字符串A, B, C, D 生成方法</vt:lpstr>
      <vt:lpstr>作业2 最大子段和</vt:lpstr>
      <vt:lpstr>作业3 凸多边形最优三角剖分</vt:lpstr>
      <vt:lpstr>21凸多边形</vt:lpstr>
      <vt:lpstr>29凸多边形</vt:lpstr>
      <vt:lpstr>作业4 凸多边形最优三角剖分</vt:lpstr>
      <vt:lpstr>作业4  0-1背包问题</vt:lpstr>
      <vt:lpstr>评分标准</vt:lpstr>
      <vt:lpstr>作业提交要求</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yuany.jin@qq.com</dc:creator>
  <cp:lastModifiedBy>Thinkpad</cp:lastModifiedBy>
  <cp:revision>203</cp:revision>
  <dcterms:created xsi:type="dcterms:W3CDTF">2020-08-02T02:26:56Z</dcterms:created>
  <dcterms:modified xsi:type="dcterms:W3CDTF">2020-11-02T00:05:56Z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(3)WTO7C9baZzDbS0LftwhCNaf4KbALkAuoAV2/eqDf7I9yHB/sMnmzRhyHkY/wS0jjuwz/++2I
+LWZvrsU6rVrYt+FllzPrbcGsr8176fF30pVLrqeI7HIUmpcYk6cJqGp2V8Oz7oycScpBhrc
IOjrlrgYw8uXpymGbaGACNbuCm5ENH6Rf4hJw/cTu6QfFnhQucmDjXUPpqdD1Pos7Boj+/4Y
WvkTs8HsvDiPMmMOvf</vt:lpwstr>
  </property>
  <property fmtid="{D5CDD505-2E9C-101B-9397-08002B2CF9AE}" pid="3" name="_2015_ms_pID_7253431">
    <vt:lpwstr>T3p19IP8cmpr0wv+srjxM7EIe3MEihhiaFRvw3s/DVtoXMM6AfrnI4
EmYSzFV3Hp15kAuCbTam9m7LGMLLXAvC6meBacdg9I8+LMvcBiTWS0GwxYE9XISF+vOfd7+r
qJTEyfPUM1lygwV/VDWHxnY46IDAHn7FGJlyzD2N5XpUJMiHvv3Y1FA6sN0F5nUjCTMLQDMd
caxwLZFOS96yl+EVDDnF4JYMJQlyJhHFftwN</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1596699489</vt:lpwstr>
  </property>
  <property fmtid="{D5CDD505-2E9C-101B-9397-08002B2CF9AE}" pid="8" name="_2015_ms_pID_7253432">
    <vt:lpwstr>WKoF8OAs73Y+Mq8QfHMJILw=</vt:lpwstr>
  </property>
</Properties>
</file>